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265" r:id="rId4"/>
    <p:sldId id="267" r:id="rId5"/>
    <p:sldId id="268" r:id="rId6"/>
    <p:sldId id="266" r:id="rId7"/>
    <p:sldId id="259" r:id="rId8"/>
    <p:sldId id="379" r:id="rId9"/>
    <p:sldId id="365" r:id="rId10"/>
    <p:sldId id="361" r:id="rId11"/>
    <p:sldId id="378" r:id="rId12"/>
    <p:sldId id="366" r:id="rId13"/>
    <p:sldId id="380" r:id="rId14"/>
    <p:sldId id="382" r:id="rId15"/>
    <p:sldId id="325" r:id="rId16"/>
    <p:sldId id="364" r:id="rId17"/>
    <p:sldId id="367" r:id="rId18"/>
    <p:sldId id="368" r:id="rId19"/>
    <p:sldId id="369" r:id="rId20"/>
    <p:sldId id="371" r:id="rId21"/>
    <p:sldId id="372" r:id="rId22"/>
    <p:sldId id="370" r:id="rId23"/>
    <p:sldId id="376" r:id="rId24"/>
    <p:sldId id="373" r:id="rId25"/>
    <p:sldId id="374" r:id="rId26"/>
    <p:sldId id="377"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0" autoAdjust="0"/>
    <p:restoredTop sz="75666" autoAdjust="0"/>
  </p:normalViewPr>
  <p:slideViewPr>
    <p:cSldViewPr snapToGrid="0">
      <p:cViewPr varScale="1">
        <p:scale>
          <a:sx n="84" d="100"/>
          <a:sy n="84" d="100"/>
        </p:scale>
        <p:origin x="810" y="78"/>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B13AE-3A1C-48A4-8687-3619AB9D1F52}" type="datetimeFigureOut">
              <a:rPr lang="en-US" smtClean="0"/>
              <a:t>12/24/2025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43ED6-1763-4EE2-9C7C-8C155F96236F}" type="slidenum">
              <a:rPr lang="en-US" smtClean="0"/>
              <a:t>‹#›</a:t>
            </a:fld>
            <a:endParaRPr lang="en-US" dirty="0"/>
          </a:p>
        </p:txBody>
      </p:sp>
    </p:spTree>
    <p:extLst>
      <p:ext uri="{BB962C8B-B14F-4D97-AF65-F5344CB8AC3E}">
        <p14:creationId xmlns:p14="http://schemas.microsoft.com/office/powerpoint/2010/main" val="43194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43ED6-1763-4EE2-9C7C-8C155F96236F}" type="slidenum">
              <a:rPr lang="en-US" smtClean="0"/>
              <a:t>1</a:t>
            </a:fld>
            <a:endParaRPr lang="en-US" dirty="0"/>
          </a:p>
        </p:txBody>
      </p:sp>
    </p:spTree>
    <p:extLst>
      <p:ext uri="{BB962C8B-B14F-4D97-AF65-F5344CB8AC3E}">
        <p14:creationId xmlns:p14="http://schemas.microsoft.com/office/powerpoint/2010/main" val="3756642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D909F-5E19-8AC3-7D5C-D2617530C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7EC5D-C265-D281-5681-42B685A0755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8E35C7-0004-175D-9D31-614AD39E05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6EDE9C-AE48-829E-D7D3-346DE45A91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8785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41B99-4C3A-20F0-626C-B94257883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680AC-270A-35AF-5485-008BA35E11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2B215A-6E25-CE83-235F-24115BD39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E11B93-ED0F-5644-BBED-6BBE46D62D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700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108A7-E4E0-4561-6BFC-391FB048A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A2A98-E1F9-A4C1-E896-9BF073F0E1E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46BB17-E96D-B9AE-EC0B-3474F0DA3E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DEB7F4-4F1B-6034-0578-CB9297C7D7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849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C731-05E7-A3CA-15EA-472D676BF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50DF0-FA1B-75CF-4A17-9AACA0A634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B22E8F1-848B-58BA-D7EB-52F3C43F2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F593DF-9BDC-C0C6-EC1A-E8B30F4D35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0847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A34ED-402B-E3C3-0D5D-2D6A449413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8B7C7-8EBF-09E6-4D0D-96BC1D9891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7F9AD9-4DA5-B905-80C4-91C25B652E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EBCAFE-DA67-4530-EA35-573F9CA30C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2061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BED0-8B15-007B-7ACB-CE27CC8AC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35F8A-98B6-FC7F-F57D-5AA0B57DD7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FB748A-9976-99BE-D976-D91627A23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B93D25-58D2-6D09-FE79-41C8E254A0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611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C7049-953C-5F03-41CE-72BD8D736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FE152-8A88-43F4-6AC1-E3C390715A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F13A59-16BB-57D6-3D00-E3DE82D44B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F95D6A-8E4A-669C-BA61-EECDBA2097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2472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292E0-B0EB-ABDB-9986-E40DB8E10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9B3AC-CF55-8186-43F8-B9D0E73BA3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051802-78E3-D226-78F7-00C8E3829E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9820C4-AE33-FCC9-E456-B4FEF8042B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626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1539B-FD18-E66D-5276-83D990A80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94EB1-071C-1EAA-82F2-4840B510E5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8EF182-CE80-6218-E21E-B69681431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46B184-F3FF-566D-5A2A-30C4C05CD0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919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D849A-80E0-794D-BA0A-E90BF6BA7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02D09-F0AB-BB71-B146-A8569F6C5D7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080896-41A2-4BBC-374B-E12E7639BD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3F0AC5-0822-E6B3-0F5A-FA4F7B3479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948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08F0C-7268-6AAA-90BC-9D5D734C2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D603-7C80-6D94-8A5F-226D721F7F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F6BF9A-88E0-500A-4FD3-4BA1EB8E5D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D91E20-3C0E-4CC3-8E78-D734782617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DA708-E54B-48D7-8DBE-C9417CD833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3817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671E2-3925-ADB0-9AAE-8873CFD80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32234-86EB-ED31-652B-0E9F7A0DF4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070C0C-D72F-C4B8-CE46-A59183A168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53C4EC-1CAD-C518-1550-683111235D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870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A07E-6FC8-CC5C-B625-D540DF8FC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B0C10-AF1E-EBD4-2A5C-E7EF7AB054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DE55764-86DC-B544-A46F-B0A08459B5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0429A9-49F8-B89E-BB85-44D3AB5881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556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B6CA8-51D9-9D78-0930-FA87010B2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4394F-CB81-DD0A-BBE4-D5A16A9149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ED459B-FA1A-8E02-8964-E2B315D264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B03B18-7F32-E579-BA44-E7AEBEBB96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5892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B4A0A-94CB-DE8C-C5AD-06A8478E3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B9C9C-E9EB-B276-C6E9-7C7C5D4120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1B901E-05D4-C4FE-B05C-6547A7495A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E830D0-0DCD-DE9B-1B1E-6E78677FAF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730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56C02-268E-FADF-522D-59B097D54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1BB7C-170F-25A2-6C81-D3E0AEBD373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665E67-FD05-9F80-4691-25EFDABF5B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9150AA-96DA-2798-A381-BB3DCBE2B7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094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5DA708-E54B-48D7-8DBE-C9417CD8331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48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A407E-AB74-1F37-1D28-8BBF623CF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C3980-04A0-1772-002D-796CE8E57E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AD57C2-31D9-11FB-2AED-2E02328E2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735CD9-25A6-F957-7F22-52430D46C75A}"/>
              </a:ext>
            </a:extLst>
          </p:cNvPr>
          <p:cNvSpPr>
            <a:spLocks noGrp="1"/>
          </p:cNvSpPr>
          <p:nvPr>
            <p:ph type="sldNum" sz="quarter" idx="5"/>
          </p:nvPr>
        </p:nvSpPr>
        <p:spPr/>
        <p:txBody>
          <a:bodyPr/>
          <a:lstStyle/>
          <a:p>
            <a:fld id="{A2343ED6-1763-4EE2-9C7C-8C155F96236F}" type="slidenum">
              <a:rPr lang="en-US" smtClean="0"/>
              <a:t>4</a:t>
            </a:fld>
            <a:endParaRPr lang="en-US" dirty="0"/>
          </a:p>
        </p:txBody>
      </p:sp>
    </p:spTree>
    <p:extLst>
      <p:ext uri="{BB962C8B-B14F-4D97-AF65-F5344CB8AC3E}">
        <p14:creationId xmlns:p14="http://schemas.microsoft.com/office/powerpoint/2010/main" val="235789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Review 3</a:t>
            </a:r>
            <a:r>
              <a:rPr lang="en-US" baseline="30000" dirty="0"/>
              <a:t>rd</a:t>
            </a:r>
            <a:r>
              <a:rPr lang="en-US" dirty="0"/>
              <a:t> missionary journey </a:t>
            </a:r>
          </a:p>
          <a:p>
            <a:pPr marL="171450" indent="-171450">
              <a:buFont typeface="Arial" panose="020B0604020202020204" pitchFamily="34" charset="0"/>
              <a:buChar char="•"/>
            </a:pPr>
            <a:r>
              <a:rPr lang="en-US" dirty="0"/>
              <a:t>Reference the writing of the letter to Galatians (most probably) from Ephesus and also the 1</a:t>
            </a:r>
            <a:r>
              <a:rPr lang="en-US" baseline="30000" dirty="0"/>
              <a:t>st</a:t>
            </a:r>
            <a:r>
              <a:rPr lang="en-US" dirty="0"/>
              <a:t> letter to the Corinthians</a:t>
            </a:r>
          </a:p>
          <a:p>
            <a:pPr marL="171450" indent="-171450">
              <a:buFont typeface="Arial" panose="020B0604020202020204" pitchFamily="34" charset="0"/>
              <a:buChar char="•"/>
            </a:pPr>
            <a:r>
              <a:rPr lang="en-US" dirty="0"/>
              <a:t>Reference the writing of the 2</a:t>
            </a:r>
            <a:r>
              <a:rPr lang="en-US" baseline="30000" dirty="0"/>
              <a:t>nd</a:t>
            </a:r>
            <a:r>
              <a:rPr lang="en-US" dirty="0"/>
              <a:t> letter to the Corinthians while Paul is in Macedonia</a:t>
            </a:r>
          </a:p>
          <a:p>
            <a:pPr marL="171450" indent="-171450">
              <a:buFont typeface="Arial" panose="020B0604020202020204" pitchFamily="34" charset="0"/>
              <a:buChar char="•"/>
            </a:pPr>
            <a:r>
              <a:rPr lang="en-US" dirty="0"/>
              <a:t>Reference the writing of the letter to the Romans from Corinth</a:t>
            </a:r>
          </a:p>
          <a:p>
            <a:r>
              <a:rPr lang="en-US" dirty="0"/>
              <a:t>Paul then begins his trip to Jerusalem by going back through Macedonia (because of the plot of the Jews) and will be warned by the brethren in Tyre and Caesarea before arriving in Jerusalem.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898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01EDB-37E9-7A84-83F0-BA30905B6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27D77-60B3-7951-80D9-A251B6E106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E6311C-158A-EDB1-744F-49969CF6B0E5}"/>
              </a:ext>
            </a:extLst>
          </p:cNvPr>
          <p:cNvSpPr>
            <a:spLocks noGrp="1"/>
          </p:cNvSpPr>
          <p:nvPr>
            <p:ph type="body" idx="1"/>
          </p:nvPr>
        </p:nvSpPr>
        <p:spPr/>
        <p:txBody>
          <a:bodyPr/>
          <a:lstStyle/>
          <a:p>
            <a:r>
              <a:rPr lang="en-US" dirty="0"/>
              <a:t>Review 3</a:t>
            </a:r>
            <a:r>
              <a:rPr lang="en-US" baseline="30000" dirty="0"/>
              <a:t>rd</a:t>
            </a:r>
            <a:r>
              <a:rPr lang="en-US" dirty="0"/>
              <a:t> missionary journey </a:t>
            </a:r>
          </a:p>
          <a:p>
            <a:pPr marL="171450" indent="-171450">
              <a:buFont typeface="Arial" panose="020B0604020202020204" pitchFamily="34" charset="0"/>
              <a:buChar char="•"/>
            </a:pPr>
            <a:r>
              <a:rPr lang="en-US" dirty="0"/>
              <a:t>Reference the writing of the letter to Galatians (most probably) from Ephesus and also the 1</a:t>
            </a:r>
            <a:r>
              <a:rPr lang="en-US" baseline="30000" dirty="0"/>
              <a:t>st</a:t>
            </a:r>
            <a:r>
              <a:rPr lang="en-US" dirty="0"/>
              <a:t> letter to the Corinthians</a:t>
            </a:r>
          </a:p>
          <a:p>
            <a:pPr marL="171450" indent="-171450">
              <a:buFont typeface="Arial" panose="020B0604020202020204" pitchFamily="34" charset="0"/>
              <a:buChar char="•"/>
            </a:pPr>
            <a:r>
              <a:rPr lang="en-US" dirty="0"/>
              <a:t>Reference the writing of the 2</a:t>
            </a:r>
            <a:r>
              <a:rPr lang="en-US" baseline="30000" dirty="0"/>
              <a:t>nd</a:t>
            </a:r>
            <a:r>
              <a:rPr lang="en-US" dirty="0"/>
              <a:t> letter to the Corinthians while Paul is in Macedonia</a:t>
            </a:r>
          </a:p>
          <a:p>
            <a:pPr marL="171450" indent="-171450">
              <a:buFont typeface="Arial" panose="020B0604020202020204" pitchFamily="34" charset="0"/>
              <a:buChar char="•"/>
            </a:pPr>
            <a:r>
              <a:rPr lang="en-US" dirty="0"/>
              <a:t>Reference the writing of the letter to the Romans from Corinth</a:t>
            </a:r>
          </a:p>
          <a:p>
            <a:r>
              <a:rPr lang="en-US" dirty="0"/>
              <a:t>Paul then begins his trip to Jerusalem by going back through Macedonia (because of the plot of the Jews) and will be warned by the brethren in Tyre and Caesarea before arriving in Jerusalem.</a:t>
            </a:r>
          </a:p>
          <a:p>
            <a:endParaRPr lang="en-US" dirty="0"/>
          </a:p>
        </p:txBody>
      </p:sp>
      <p:sp>
        <p:nvSpPr>
          <p:cNvPr id="4" name="Slide Number Placeholder 3">
            <a:extLst>
              <a:ext uri="{FF2B5EF4-FFF2-40B4-BE49-F238E27FC236}">
                <a16:creationId xmlns:a16="http://schemas.microsoft.com/office/drawing/2014/main" id="{B457FC5D-6E39-74AE-9EF6-8BC69FFA8A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775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457DB-B387-1472-C215-7C805833C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04A86-756D-340F-A99E-1C3D4E616C1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5BBE3D-C47C-F7EA-0DEF-75A1950F2F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AB3B73-4A69-3B8D-0589-78DC3D92B6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811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77388-937E-4A20-E354-7DAA3F8B9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11882-D038-18CE-A8F6-788DFF2AC0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9F5E478-23D7-C368-53FB-65347C5C30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AB5469-49A2-383A-B3AE-188B6165E1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631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6ADA7-36B5-F0B4-1C3A-BCDB71D8F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B646B-8515-68F8-1B9C-17B49425AA9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8FF6AB-3BA1-03F2-C1D3-B14F6E5F45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DF237B-C0F1-344E-69E4-D98C00A011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43ED6-1763-4EE2-9C7C-8C155F96236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038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20121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1626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4060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2113-10DF-A51A-E7CD-D9FF29266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48DF3-2146-5C68-D183-EB98592BE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EE9AD-944E-CB25-B360-C180D8C715F0}"/>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F9E1F7AD-6B81-3386-0C3B-D13B3673B6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892E06-A412-5ED3-5588-9C2EC3A079C4}"/>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2560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865025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47853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705259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943118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74327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337041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20954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6789-843B-A92E-9107-C9312A2C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4309C3-54FC-F9BA-11D1-7D7E2FF73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B4CE-2DAD-016F-2B3D-EC539C17C6A3}"/>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0F305DE5-CE0B-4E54-9DF2-C73C702ABF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77E75C-A8DD-6516-4B38-A56EFFD2905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997308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653812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A948-410E-CE48-DBBF-DC06FC7FC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CF08A6-4497-FEB6-0249-74DF7643CF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9C705-0A13-A9D1-A166-80BBF8213C16}"/>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C4011AA5-8A80-F967-7760-B0D6313425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6A1F4-3E58-C6E3-9A93-EDD4C0FBE77A}"/>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91862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84D3E3-7402-5981-E4B8-81E50F79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317686-B1D8-B0C1-50C6-F32AB9A6A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06BC5-4320-5057-1DBE-4BBE40EE498B}"/>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E9A0D09B-13EE-BE2A-7C36-CC5498D0B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45839A-451F-8F0E-2331-11E4261A0FD5}"/>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274065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8CE6-E4CF-A075-EDA3-FA36D140F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89159-9256-531A-EDC8-791E79689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E1E6EF-5744-F989-DADE-C55DA4026FC0}"/>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5" name="Footer Placeholder 4">
            <a:extLst>
              <a:ext uri="{FF2B5EF4-FFF2-40B4-BE49-F238E27FC236}">
                <a16:creationId xmlns:a16="http://schemas.microsoft.com/office/drawing/2014/main" id="{D0A16C3C-626D-F27E-B143-38B5213F97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DC1675-DBEA-DEED-7E38-6B981075480A}"/>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662282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B9A1-5A32-C4C8-C512-EA147629B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B1BED-6D7D-7192-1A27-0CE33BAE9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DA3AD-7632-70EA-5E17-32A2E0DA5AE2}"/>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5" name="Footer Placeholder 4">
            <a:extLst>
              <a:ext uri="{FF2B5EF4-FFF2-40B4-BE49-F238E27FC236}">
                <a16:creationId xmlns:a16="http://schemas.microsoft.com/office/drawing/2014/main" id="{4371C982-01CD-CB02-A2AD-FF3E015705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23CCCC-30CA-6C2A-448F-843D4AD4251B}"/>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501765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C941-CC07-A2B9-8579-5CE102BEA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D1F87-8941-5C75-6FC4-925269904F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9580E-4690-2747-99DF-DDE29D4D121F}"/>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5" name="Footer Placeholder 4">
            <a:extLst>
              <a:ext uri="{FF2B5EF4-FFF2-40B4-BE49-F238E27FC236}">
                <a16:creationId xmlns:a16="http://schemas.microsoft.com/office/drawing/2014/main" id="{6DA5DE39-47BC-EB91-2F1F-81131A8B93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76E9F7-893E-BFC9-6A30-3FE474E7550B}"/>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569104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F37-C104-4D6C-95C1-666B7062A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1B447-B7A6-6185-8EC5-744D3ECCF1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D32E5-5203-C229-B820-26C60BC87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090E5-12A9-DC12-D900-C10B69E941CC}"/>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6" name="Footer Placeholder 5">
            <a:extLst>
              <a:ext uri="{FF2B5EF4-FFF2-40B4-BE49-F238E27FC236}">
                <a16:creationId xmlns:a16="http://schemas.microsoft.com/office/drawing/2014/main" id="{095E66BE-62EA-E858-6A3A-80B559553E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0B0017-0011-2201-420F-AC75D086C765}"/>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713532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4634-BCEA-4405-DBB0-18D5758C7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F6D5C-2613-0318-EC89-7C300A1B3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2CFE59-0FA7-9E3B-98CB-EB5F1B34A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0C820D-A203-DF55-E377-9F9878409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829F5-5066-F38E-1665-7D05613EB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E839A5-8907-CD13-21F2-C95CA6E6192D}"/>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8" name="Footer Placeholder 7">
            <a:extLst>
              <a:ext uri="{FF2B5EF4-FFF2-40B4-BE49-F238E27FC236}">
                <a16:creationId xmlns:a16="http://schemas.microsoft.com/office/drawing/2014/main" id="{1AFAE4E8-E465-C21A-1822-2733F072C4D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3D12EE-D557-9438-FA6E-13DC4A2BC26D}"/>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934094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3130-AAD1-6A54-F760-48E5148568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D43A16-C0BD-9F4B-0E19-13554C638F8C}"/>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4" name="Footer Placeholder 3">
            <a:extLst>
              <a:ext uri="{FF2B5EF4-FFF2-40B4-BE49-F238E27FC236}">
                <a16:creationId xmlns:a16="http://schemas.microsoft.com/office/drawing/2014/main" id="{EEEC7ACE-65FA-422E-490E-C34B9DE936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913E8B-E934-F151-E7A9-5BE3C25967FE}"/>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324861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3D079-2754-763B-BDD8-087B6A0E2A78}"/>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3" name="Footer Placeholder 2">
            <a:extLst>
              <a:ext uri="{FF2B5EF4-FFF2-40B4-BE49-F238E27FC236}">
                <a16:creationId xmlns:a16="http://schemas.microsoft.com/office/drawing/2014/main" id="{21594B59-0422-DACA-F1EB-67F80960CA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87B77F6-DA50-CA60-E7FD-E7E7F4841850}"/>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39212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97F1-F215-981E-B8D0-8FE8B2996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96087-B092-4013-FDAA-F12B8BD6E7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05CC2-7E20-5DBF-11B1-262A1C95931E}"/>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9F4E9CE2-48F2-57EB-3AFF-7313ADC2D2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6C188-92DB-0615-6F83-98710A6A3EF6}"/>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1094417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CDEC-C205-AB4B-B763-90F5C7BFB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41F2B-4595-AA46-C876-05E529F6A9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1ACDC8-62DA-DA20-B4F3-11151326A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064AA-0DDC-63C4-7BD0-6979FFC75EC0}"/>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6" name="Footer Placeholder 5">
            <a:extLst>
              <a:ext uri="{FF2B5EF4-FFF2-40B4-BE49-F238E27FC236}">
                <a16:creationId xmlns:a16="http://schemas.microsoft.com/office/drawing/2014/main" id="{13C6E491-0C0E-A345-6A5F-B8AA4CFF23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F4DD5A-B7EE-52EE-27BA-B5221631DD07}"/>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2942295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F8D8-65BF-670F-8B16-A4FB1DBD7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9E2A9B-BA8B-ABE5-1406-53882FA01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043C1F-055F-7301-43AB-4112D633F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54BFF-2DD6-CFC8-7599-222F3EA76284}"/>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6" name="Footer Placeholder 5">
            <a:extLst>
              <a:ext uri="{FF2B5EF4-FFF2-40B4-BE49-F238E27FC236}">
                <a16:creationId xmlns:a16="http://schemas.microsoft.com/office/drawing/2014/main" id="{C8B9E9F4-BB34-2439-CBBD-8B5692A8D6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DE27C-9E52-ED8B-D23F-F9084859D2CC}"/>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684686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0076-BD46-8C96-61E2-90F39E3EA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ED0B3-7218-88BA-8801-EF7ABD139C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318CB-4A13-8B3F-D776-962D5E7B5412}"/>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5" name="Footer Placeholder 4">
            <a:extLst>
              <a:ext uri="{FF2B5EF4-FFF2-40B4-BE49-F238E27FC236}">
                <a16:creationId xmlns:a16="http://schemas.microsoft.com/office/drawing/2014/main" id="{5CEF3A72-2876-B1F1-9598-15664AA9C9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1845B4-63B1-FC1B-88B9-2DA3690EE64E}"/>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288491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BA954-AF0E-2D47-E6F2-5DA010E9F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3909FF-6AB1-18BF-4DE8-362816A8E1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54BA0-D8D4-27B2-AEC9-2807C8272F05}"/>
              </a:ext>
            </a:extLst>
          </p:cNvPr>
          <p:cNvSpPr>
            <a:spLocks noGrp="1"/>
          </p:cNvSpPr>
          <p:nvPr>
            <p:ph type="dt" sz="half" idx="10"/>
          </p:nvPr>
        </p:nvSpPr>
        <p:spPr/>
        <p:txBody>
          <a:bodyPr/>
          <a:lstStyle/>
          <a:p>
            <a:fld id="{4EE053C8-6D43-4DA4-8DBF-C8E48D743FE0}" type="datetimeFigureOut">
              <a:rPr lang="en-US" smtClean="0"/>
              <a:t>12/24/2025</a:t>
            </a:fld>
            <a:endParaRPr lang="en-US" dirty="0"/>
          </a:p>
        </p:txBody>
      </p:sp>
      <p:sp>
        <p:nvSpPr>
          <p:cNvPr id="5" name="Footer Placeholder 4">
            <a:extLst>
              <a:ext uri="{FF2B5EF4-FFF2-40B4-BE49-F238E27FC236}">
                <a16:creationId xmlns:a16="http://schemas.microsoft.com/office/drawing/2014/main" id="{CB8B5017-E895-40B8-1B63-9480E32B2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E92641-C0EC-E389-E1E0-7B93A93429B2}"/>
              </a:ext>
            </a:extLst>
          </p:cNvPr>
          <p:cNvSpPr>
            <a:spLocks noGrp="1"/>
          </p:cNvSpPr>
          <p:nvPr>
            <p:ph type="sldNum" sz="quarter" idx="12"/>
          </p:nvPr>
        </p:nvSpPr>
        <p:spPr/>
        <p:txBody>
          <a:bodyPr/>
          <a:lstStyle/>
          <a:p>
            <a:fld id="{40B7714E-8E84-4FEE-B8BD-A2E89240885E}" type="slidenum">
              <a:rPr lang="en-US" smtClean="0"/>
              <a:t>‹#›</a:t>
            </a:fld>
            <a:endParaRPr lang="en-US" dirty="0"/>
          </a:p>
        </p:txBody>
      </p:sp>
    </p:spTree>
    <p:extLst>
      <p:ext uri="{BB962C8B-B14F-4D97-AF65-F5344CB8AC3E}">
        <p14:creationId xmlns:p14="http://schemas.microsoft.com/office/powerpoint/2010/main" val="398900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9BE8-E000-AA33-0BAA-9262D14C0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6B90C-0CED-2EA5-73B6-8BEDF369F6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1D849-9537-917E-89C7-A6C707CC1B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29A74-4A8B-5802-A88B-6176673353D3}"/>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6" name="Footer Placeholder 5">
            <a:extLst>
              <a:ext uri="{FF2B5EF4-FFF2-40B4-BE49-F238E27FC236}">
                <a16:creationId xmlns:a16="http://schemas.microsoft.com/office/drawing/2014/main" id="{24175BAA-46DB-579E-7244-F8537B29BE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9A4CA5-5ACF-569B-A5E6-E3FFDB288E07}"/>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67872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AF600-718B-DF11-704E-24E8F3973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84E5F-F959-DD34-7030-5327E2408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D52C2-766C-39DA-851E-5A1A6C8140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8AC5A-5B69-E7F2-5C33-E2CB60A2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F7060A-2CB9-CA6F-FE90-E8EB3949ED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B4240-7A53-4A08-2301-843F4A33A6DD}"/>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8" name="Footer Placeholder 7">
            <a:extLst>
              <a:ext uri="{FF2B5EF4-FFF2-40B4-BE49-F238E27FC236}">
                <a16:creationId xmlns:a16="http://schemas.microsoft.com/office/drawing/2014/main" id="{C9B1CD6A-AABC-F931-3C6F-040BFB04F3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83155B-4BE3-D2D3-B2E7-E9A3DBD81A4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254005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2980-48FC-1DC6-0983-45F78A27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FFFD40-E330-40F5-958F-15FE7C1FC91A}"/>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4" name="Footer Placeholder 3">
            <a:extLst>
              <a:ext uri="{FF2B5EF4-FFF2-40B4-BE49-F238E27FC236}">
                <a16:creationId xmlns:a16="http://schemas.microsoft.com/office/drawing/2014/main" id="{B7B37760-6C78-119B-B239-68A29A1DCC3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435A84-BC7A-5DEB-DB9E-553BA570F390}"/>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92264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2A95B-6CFD-F0EC-D26A-5BBF8906A83B}"/>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3" name="Footer Placeholder 2">
            <a:extLst>
              <a:ext uri="{FF2B5EF4-FFF2-40B4-BE49-F238E27FC236}">
                <a16:creationId xmlns:a16="http://schemas.microsoft.com/office/drawing/2014/main" id="{F0781905-DA7F-EB20-9F08-26C3A05C51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EF9DF3-5DA1-0282-083B-952C352B1E8B}"/>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413031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34E-7D5A-AFC4-4437-F147EE32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1C8CF-D0EA-7E67-747A-B16DDC75F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EF31E1-6151-4AF0-7792-53EA314CE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2A14C4-B653-3F88-8725-6B8CEB7E849D}"/>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6" name="Footer Placeholder 5">
            <a:extLst>
              <a:ext uri="{FF2B5EF4-FFF2-40B4-BE49-F238E27FC236}">
                <a16:creationId xmlns:a16="http://schemas.microsoft.com/office/drawing/2014/main" id="{05E993A7-6B0E-32AB-4B0A-76FBA923B7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FF89-8642-658C-2502-539C51573FF9}"/>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71801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B2BE-2BAE-B32D-F879-4EC3D18BCF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BD9DE2-6C13-C716-8805-2187DCF81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BA8A7F-F3CE-0B4F-2E2E-AE7F6B95A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FC72-8050-E3BC-1A0D-C4120EA0CFEE}"/>
              </a:ext>
            </a:extLst>
          </p:cNvPr>
          <p:cNvSpPr>
            <a:spLocks noGrp="1"/>
          </p:cNvSpPr>
          <p:nvPr>
            <p:ph type="dt" sz="half" idx="10"/>
          </p:nvPr>
        </p:nvSpPr>
        <p:spPr/>
        <p:txBody>
          <a:bodyPr/>
          <a:lstStyle/>
          <a:p>
            <a:fld id="{39927636-4E22-47BC-A866-ED9986B9E74A}" type="datetimeFigureOut">
              <a:rPr lang="en-US" smtClean="0"/>
              <a:t>12/24/2025</a:t>
            </a:fld>
            <a:endParaRPr lang="en-US" dirty="0"/>
          </a:p>
        </p:txBody>
      </p:sp>
      <p:sp>
        <p:nvSpPr>
          <p:cNvPr id="6" name="Footer Placeholder 5">
            <a:extLst>
              <a:ext uri="{FF2B5EF4-FFF2-40B4-BE49-F238E27FC236}">
                <a16:creationId xmlns:a16="http://schemas.microsoft.com/office/drawing/2014/main" id="{A7A93789-11B5-A66A-CD85-71887FF1D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6E9F6F-CD25-35C5-2779-331A1251F211}"/>
              </a:ext>
            </a:extLst>
          </p:cNvPr>
          <p:cNvSpPr>
            <a:spLocks noGrp="1"/>
          </p:cNvSpPr>
          <p:nvPr>
            <p:ph type="sldNum" sz="quarter" idx="12"/>
          </p:nvPr>
        </p:nvSpPr>
        <p:spPr/>
        <p:txBody>
          <a:bodyPr/>
          <a:lstStyle/>
          <a:p>
            <a:fld id="{7CA228B1-1FED-45D8-9AA9-890E1A2EA544}" type="slidenum">
              <a:rPr lang="en-US" smtClean="0"/>
              <a:t>‹#›</a:t>
            </a:fld>
            <a:endParaRPr lang="en-US" dirty="0"/>
          </a:p>
        </p:txBody>
      </p:sp>
    </p:spTree>
    <p:extLst>
      <p:ext uri="{BB962C8B-B14F-4D97-AF65-F5344CB8AC3E}">
        <p14:creationId xmlns:p14="http://schemas.microsoft.com/office/powerpoint/2010/main" val="350843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t>‹#›</a:t>
            </a:fld>
            <a:endParaRPr lang="en-US" dirty="0"/>
          </a:p>
        </p:txBody>
      </p:sp>
    </p:spTree>
    <p:extLst>
      <p:ext uri="{BB962C8B-B14F-4D97-AF65-F5344CB8AC3E}">
        <p14:creationId xmlns:p14="http://schemas.microsoft.com/office/powerpoint/2010/main" val="138293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07901-68A4-0A51-09A7-28066F9A0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BF42F-E9D3-128A-BE86-DE008E41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FB576-87E8-1F3D-FCC0-CF6A8948A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927636-4E22-47BC-A866-ED9986B9E74A}" type="datetimeFigureOut">
              <a:rPr lang="en-US" smtClean="0"/>
              <a:t>12/24/2025</a:t>
            </a:fld>
            <a:endParaRPr lang="en-US" dirty="0"/>
          </a:p>
        </p:txBody>
      </p:sp>
      <p:sp>
        <p:nvSpPr>
          <p:cNvPr id="5" name="Footer Placeholder 4">
            <a:extLst>
              <a:ext uri="{FF2B5EF4-FFF2-40B4-BE49-F238E27FC236}">
                <a16:creationId xmlns:a16="http://schemas.microsoft.com/office/drawing/2014/main" id="{D636C286-758D-B1B6-D7D3-DBCB837E7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4B5EDEC-AD21-5081-928E-62CCEC48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A228B1-1FED-45D8-9AA9-890E1A2EA544}" type="slidenum">
              <a:rPr lang="en-US" smtClean="0"/>
              <a:t>‹#›</a:t>
            </a:fld>
            <a:endParaRPr lang="en-US" dirty="0"/>
          </a:p>
        </p:txBody>
      </p:sp>
    </p:spTree>
    <p:extLst>
      <p:ext uri="{BB962C8B-B14F-4D97-AF65-F5344CB8AC3E}">
        <p14:creationId xmlns:p14="http://schemas.microsoft.com/office/powerpoint/2010/main" val="2376123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4A153-4A41-EDE1-AD7B-442AC352C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13217-E4BB-CCF1-73B2-9FF2C34C3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20FAFC-05C2-3841-7AED-80005DB32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E053C8-6D43-4DA4-8DBF-C8E48D743FE0}" type="datetimeFigureOut">
              <a:rPr lang="en-US" smtClean="0"/>
              <a:t>12/24/2025</a:t>
            </a:fld>
            <a:endParaRPr lang="en-US" dirty="0"/>
          </a:p>
        </p:txBody>
      </p:sp>
      <p:sp>
        <p:nvSpPr>
          <p:cNvPr id="5" name="Footer Placeholder 4">
            <a:extLst>
              <a:ext uri="{FF2B5EF4-FFF2-40B4-BE49-F238E27FC236}">
                <a16:creationId xmlns:a16="http://schemas.microsoft.com/office/drawing/2014/main" id="{2F3B1064-14D9-607E-BD5A-B18B41EBF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FF3582B-E3D8-79D2-8565-8E67166F4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B7714E-8E84-4FEE-B8BD-A2E89240885E}" type="slidenum">
              <a:rPr lang="en-US" smtClean="0"/>
              <a:t>‹#›</a:t>
            </a:fld>
            <a:endParaRPr lang="en-US" dirty="0"/>
          </a:p>
        </p:txBody>
      </p:sp>
    </p:spTree>
    <p:extLst>
      <p:ext uri="{BB962C8B-B14F-4D97-AF65-F5344CB8AC3E}">
        <p14:creationId xmlns:p14="http://schemas.microsoft.com/office/powerpoint/2010/main" val="1091994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BF2A92A-FC49-1785-A329-36F797941FBA}"/>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dirty="0"/>
          </a:p>
        </p:txBody>
      </p:sp>
      <p:pic>
        <p:nvPicPr>
          <p:cNvPr id="2" name="Picture 1" descr="A close up of an open book&#10;&#10;AI-generated content may be incorrect.">
            <a:extLst>
              <a:ext uri="{FF2B5EF4-FFF2-40B4-BE49-F238E27FC236}">
                <a16:creationId xmlns:a16="http://schemas.microsoft.com/office/drawing/2014/main" id="{7C6B511A-6311-4417-D6A3-786184638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151" y="0"/>
            <a:ext cx="7284117" cy="4629939"/>
          </a:xfrm>
          <a:prstGeom prst="rect">
            <a:avLst/>
          </a:prstGeom>
          <a:effectLst>
            <a:softEdge rad="330200"/>
          </a:effectLst>
        </p:spPr>
      </p:pic>
      <p:sp>
        <p:nvSpPr>
          <p:cNvPr id="3" name="TextBox 2">
            <a:extLst>
              <a:ext uri="{FF2B5EF4-FFF2-40B4-BE49-F238E27FC236}">
                <a16:creationId xmlns:a16="http://schemas.microsoft.com/office/drawing/2014/main" id="{93086D49-46CC-88DC-F1DD-0B1E02DD807F}"/>
              </a:ext>
            </a:extLst>
          </p:cNvPr>
          <p:cNvSpPr txBox="1"/>
          <p:nvPr/>
        </p:nvSpPr>
        <p:spPr>
          <a:xfrm>
            <a:off x="2470264" y="4474541"/>
            <a:ext cx="7429890" cy="1969770"/>
          </a:xfrm>
          <a:prstGeom prst="rect">
            <a:avLst/>
          </a:prstGeom>
          <a:noFill/>
        </p:spPr>
        <p:txBody>
          <a:bodyPr wrap="square" rtlCol="0">
            <a:spAutoFit/>
          </a:bodyPr>
          <a:lstStyle/>
          <a:p>
            <a:pPr algn="ctr"/>
            <a:r>
              <a:rPr lang="en-US" sz="5500" i="1" dirty="0">
                <a:solidFill>
                  <a:schemeClr val="bg1"/>
                </a:solidFill>
              </a:rPr>
              <a:t>Go Tell The Good News</a:t>
            </a:r>
            <a:endParaRPr lang="en-US" sz="1200" i="1" dirty="0">
              <a:solidFill>
                <a:schemeClr val="bg1"/>
              </a:solidFill>
            </a:endParaRPr>
          </a:p>
          <a:p>
            <a:pPr algn="ctr"/>
            <a:endParaRPr lang="en-US" sz="1200" i="1" dirty="0">
              <a:solidFill>
                <a:schemeClr val="bg1"/>
              </a:solidFill>
            </a:endParaRPr>
          </a:p>
          <a:p>
            <a:pPr algn="ctr"/>
            <a:r>
              <a:rPr lang="en-US" sz="5500" dirty="0">
                <a:solidFill>
                  <a:schemeClr val="bg1"/>
                </a:solidFill>
              </a:rPr>
              <a:t>Acts – Part 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B9BB7C4A-D6FC-6BD4-4BA1-3797037F392C}"/>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FDE9105-0946-F2DB-BEB1-68C43D81F3F4}"/>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48A95FD-C5C1-3CCA-CF68-8099FADB3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4F73F21B-42D6-1E54-9952-0BB9F1C67518}"/>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 in Jerusalem</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B8904B1D-5ACA-D68C-44C0-D34F08AA87D3}"/>
              </a:ext>
            </a:extLst>
          </p:cNvPr>
          <p:cNvSpPr txBox="1"/>
          <p:nvPr/>
        </p:nvSpPr>
        <p:spPr>
          <a:xfrm>
            <a:off x="576944" y="1450038"/>
            <a:ext cx="11260829" cy="3539430"/>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Falsely accused of desecrating the temple by allowing a Greek inside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Saved by Roman guard in court of Gentiles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Summary of Paul’s defense before the people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19AFFB1C-8929-6EC1-A5D8-33417181483F}"/>
              </a:ext>
            </a:extLst>
          </p:cNvPr>
          <p:cNvSpPr/>
          <p:nvPr/>
        </p:nvSpPr>
        <p:spPr>
          <a:xfrm rot="1221271">
            <a:off x="9531220" y="542530"/>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Tree>
    <p:extLst>
      <p:ext uri="{BB962C8B-B14F-4D97-AF65-F5344CB8AC3E}">
        <p14:creationId xmlns:p14="http://schemas.microsoft.com/office/powerpoint/2010/main" val="323934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A163C915-2367-1723-D56B-4401CE5BE183}"/>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62ACA93-3665-4D47-34E8-F71F0233B5F3}"/>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11745FE2-32DD-17F0-6E1D-3CAC8B650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8C4F6E8E-F2BA-5D5C-5582-0F55F05D6860}"/>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Paul’s state of mind…</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1E4ED66D-93CC-C18F-D785-974F4F818C5B}"/>
              </a:ext>
            </a:extLst>
          </p:cNvPr>
          <p:cNvSpPr txBox="1"/>
          <p:nvPr/>
        </p:nvSpPr>
        <p:spPr>
          <a:xfrm>
            <a:off x="177113" y="1053513"/>
            <a:ext cx="11260829" cy="452431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R="0" lvl="1"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Previous warnings</a:t>
            </a:r>
            <a:r>
              <a:rPr kumimoji="0" lang="en-US" sz="3200" b="1" i="0" u="none" strike="noStrike" kern="1200" cap="none" spc="0" normalizeH="0" noProof="0" dirty="0">
                <a:ln>
                  <a:noFill/>
                </a:ln>
                <a:solidFill>
                  <a:prstClr val="white"/>
                </a:solidFill>
                <a:effectLst/>
                <a:uLnTx/>
                <a:uFillTx/>
                <a:latin typeface="Aptos" panose="02110004020202020204"/>
                <a:ea typeface="+mn-ea"/>
                <a:cs typeface="+mn-cs"/>
              </a:rPr>
              <a:t> to Paul about his trip to Jerusalem:</a:t>
            </a:r>
          </a:p>
          <a:p>
            <a:pPr marL="1371600" lvl="2" indent="-457200">
              <a:buFont typeface="Arial" panose="020B0604020202020204" pitchFamily="34" charset="0"/>
              <a:buChar char="•"/>
              <a:defRPr/>
            </a:pPr>
            <a:r>
              <a:rPr lang="en-US" sz="3200" baseline="0" dirty="0">
                <a:solidFill>
                  <a:prstClr val="white"/>
                </a:solidFill>
                <a:latin typeface="Aptos" panose="02110004020202020204"/>
              </a:rPr>
              <a:t>Acts 20:22-23; Paul to the Ephesian</a:t>
            </a:r>
            <a:r>
              <a:rPr lang="en-US" sz="3200" dirty="0">
                <a:solidFill>
                  <a:prstClr val="white"/>
                </a:solidFill>
                <a:latin typeface="Aptos" panose="02110004020202020204"/>
              </a:rPr>
              <a:t> elders, “</a:t>
            </a:r>
            <a:r>
              <a:rPr lang="en-US" sz="3200" i="1" dirty="0">
                <a:solidFill>
                  <a:prstClr val="white"/>
                </a:solidFill>
                <a:latin typeface="Aptos" panose="02110004020202020204"/>
              </a:rPr>
              <a:t>chains and tribulations await me”</a:t>
            </a:r>
          </a:p>
          <a:p>
            <a:pPr marL="1371600" lvl="2" indent="-457200">
              <a:buFont typeface="Arial" panose="020B0604020202020204" pitchFamily="34" charset="0"/>
              <a:buChar char="•"/>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Acts</a:t>
            </a:r>
            <a:r>
              <a:rPr kumimoji="0" lang="en-US" sz="3200" b="0" i="0" u="none" strike="noStrike" kern="1200" cap="none" spc="0" normalizeH="0" noProof="0" dirty="0">
                <a:ln>
                  <a:noFill/>
                </a:ln>
                <a:solidFill>
                  <a:prstClr val="white"/>
                </a:solidFill>
                <a:effectLst/>
                <a:uLnTx/>
                <a:uFillTx/>
                <a:latin typeface="Aptos" panose="02110004020202020204"/>
                <a:ea typeface="+mn-ea"/>
                <a:cs typeface="+mn-cs"/>
              </a:rPr>
              <a:t> 21:4; at Tyre – brethren tell Paul, through the Spirit,  not to go to Jerusalem</a:t>
            </a:r>
          </a:p>
          <a:p>
            <a:pPr marL="1371600" lvl="2" indent="-457200">
              <a:buFont typeface="Arial" panose="020B0604020202020204" pitchFamily="34" charset="0"/>
              <a:buChar char="•"/>
              <a:defRPr/>
            </a:pPr>
            <a:r>
              <a:rPr lang="en-US" sz="3200" baseline="0" dirty="0">
                <a:solidFill>
                  <a:prstClr val="white"/>
                </a:solidFill>
                <a:latin typeface="Aptos" panose="02110004020202020204"/>
              </a:rPr>
              <a:t>Acts 21:10-14: Caesarea</a:t>
            </a:r>
            <a:r>
              <a:rPr lang="en-US" sz="3200" dirty="0">
                <a:solidFill>
                  <a:prstClr val="white"/>
                </a:solidFill>
                <a:latin typeface="Aptos" panose="02110004020202020204"/>
              </a:rPr>
              <a:t> - </a:t>
            </a:r>
            <a:r>
              <a:rPr lang="en-US" sz="3200" baseline="0" dirty="0">
                <a:solidFill>
                  <a:prstClr val="white"/>
                </a:solidFill>
                <a:latin typeface="Aptos" panose="02110004020202020204"/>
              </a:rPr>
              <a:t>Agabus</a:t>
            </a:r>
            <a:r>
              <a:rPr lang="en-US" sz="3200" dirty="0">
                <a:solidFill>
                  <a:prstClr val="white"/>
                </a:solidFill>
                <a:latin typeface="Aptos" panose="02110004020202020204"/>
              </a:rPr>
              <a:t> prophesies about Paul being bound by Jews in Jerusalem, and the brethren plead with Paul not to go to Jerusalem</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8305C939-F7DA-CE8A-5D7C-92DABFF860C6}"/>
              </a:ext>
            </a:extLst>
          </p:cNvPr>
          <p:cNvSpPr/>
          <p:nvPr/>
        </p:nvSpPr>
        <p:spPr>
          <a:xfrm rot="1221271">
            <a:off x="9531220" y="542530"/>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Tree>
    <p:extLst>
      <p:ext uri="{BB962C8B-B14F-4D97-AF65-F5344CB8AC3E}">
        <p14:creationId xmlns:p14="http://schemas.microsoft.com/office/powerpoint/2010/main" val="345775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A85AC4D-3F57-588F-C89A-8D9AF68C4515}"/>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C7C6E39A-4FE5-D3D7-281D-45EDDE950834}"/>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934987A-5073-081F-3376-3B6185B20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507AC87A-26F2-F68B-955E-FC0AEBE3E6DD}"/>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Paul’s state of mind…</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4891E0E8-FB2A-DADB-F483-2A43FDEDEF9F}"/>
              </a:ext>
            </a:extLst>
          </p:cNvPr>
          <p:cNvSpPr txBox="1"/>
          <p:nvPr/>
        </p:nvSpPr>
        <p:spPr>
          <a:xfrm>
            <a:off x="177113" y="1053513"/>
            <a:ext cx="11260829" cy="600164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lvl="1">
              <a:defRPr/>
            </a:pPr>
            <a:r>
              <a:rPr lang="en-US" sz="3200" b="1" dirty="0">
                <a:solidFill>
                  <a:prstClr val="white"/>
                </a:solidFill>
              </a:rPr>
              <a:t>Violence of the people:</a:t>
            </a:r>
          </a:p>
          <a:p>
            <a:pPr marL="1371600" lvl="2" indent="-457200">
              <a:buFont typeface="Arial" panose="020B0604020202020204" pitchFamily="34" charset="0"/>
              <a:buChar char="•"/>
              <a:defRPr/>
            </a:pPr>
            <a:r>
              <a:rPr lang="en-US" sz="3200" dirty="0">
                <a:solidFill>
                  <a:prstClr val="white"/>
                </a:solidFill>
              </a:rPr>
              <a:t>Acts 21:30; mob seized Paul and dragged him out of the temple and sought to kill him</a:t>
            </a:r>
          </a:p>
          <a:p>
            <a:pPr marL="1371600" lvl="2" indent="-457200">
              <a:buFont typeface="Arial" panose="020B0604020202020204" pitchFamily="34" charset="0"/>
              <a:buChar char="•"/>
              <a:defRPr/>
            </a:pPr>
            <a:r>
              <a:rPr lang="en-US" sz="3200" dirty="0">
                <a:solidFill>
                  <a:prstClr val="white"/>
                </a:solidFill>
              </a:rPr>
              <a:t>Acts 21:35; carried by the soldiers </a:t>
            </a:r>
            <a:r>
              <a:rPr lang="en-US" sz="3200" i="1" dirty="0">
                <a:solidFill>
                  <a:prstClr val="white"/>
                </a:solidFill>
              </a:rPr>
              <a:t>“because of the violence of the mob”</a:t>
            </a:r>
          </a:p>
          <a:p>
            <a:pPr marL="1371600" lvl="2" indent="-457200">
              <a:buFont typeface="Arial" panose="020B0604020202020204" pitchFamily="34" charset="0"/>
              <a:buChar char="•"/>
              <a:defRPr/>
            </a:pPr>
            <a:r>
              <a:rPr lang="en-US" sz="3200" dirty="0">
                <a:solidFill>
                  <a:prstClr val="white"/>
                </a:solidFill>
              </a:rPr>
              <a:t>Acts 22:22-23; the people were riled up at Paul’s mention of the Gentiles</a:t>
            </a:r>
          </a:p>
          <a:p>
            <a:pPr marL="1371600" lvl="2" indent="-457200">
              <a:buFont typeface="Arial" panose="020B0604020202020204" pitchFamily="34" charset="0"/>
              <a:buChar char="•"/>
              <a:defRPr/>
            </a:pPr>
            <a:r>
              <a:rPr lang="en-US" sz="3200" dirty="0">
                <a:solidFill>
                  <a:prstClr val="white"/>
                </a:solidFill>
              </a:rPr>
              <a:t>Acts 23:10; a great dissension among the council had the Roman commander fearing lest Paul might be pulled to pieces by them, Paul taken back to the barracks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626B2479-4BC1-0263-0FB8-F0F7E14302AF}"/>
              </a:ext>
            </a:extLst>
          </p:cNvPr>
          <p:cNvSpPr/>
          <p:nvPr/>
        </p:nvSpPr>
        <p:spPr>
          <a:xfrm rot="1221271">
            <a:off x="9531220" y="542530"/>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Tree>
    <p:extLst>
      <p:ext uri="{BB962C8B-B14F-4D97-AF65-F5344CB8AC3E}">
        <p14:creationId xmlns:p14="http://schemas.microsoft.com/office/powerpoint/2010/main" val="44422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6E61419-0E6F-9BCF-7DBF-C43B8E942B91}"/>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5A4B6D1B-F528-5855-AB62-97DC14394AA1}"/>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D088A954-7057-7A01-0953-AE65DBDDE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CA61AD2F-4D77-A3D2-5F47-6E52513A7C16}"/>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Aptos" panose="02110004020202020204"/>
              </a:rPr>
              <a:t>Acts 23:11-22</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7715954-5D18-C858-6975-0500E458D691}"/>
              </a:ext>
            </a:extLst>
          </p:cNvPr>
          <p:cNvSpPr txBox="1"/>
          <p:nvPr/>
        </p:nvSpPr>
        <p:spPr>
          <a:xfrm>
            <a:off x="576944" y="1094108"/>
            <a:ext cx="11260829" cy="452431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prstClr val="white"/>
                </a:solidFill>
                <a:latin typeface="Aptos" panose="02110004020202020204"/>
              </a:rPr>
              <a:t>The Lord stands by Paul</a:t>
            </a:r>
          </a:p>
          <a:p>
            <a:pPr marL="914400" lvl="1" indent="-457200">
              <a:buFont typeface="Arial" panose="020B0604020202020204" pitchFamily="34" charset="0"/>
              <a:buChar char="•"/>
            </a:pPr>
            <a:r>
              <a:rPr lang="en-US" sz="3200" dirty="0">
                <a:solidFill>
                  <a:prstClr val="white"/>
                </a:solidFill>
              </a:rPr>
              <a:t>The vow by 40+ Jews to kill Paul</a:t>
            </a:r>
          </a:p>
          <a:p>
            <a:pPr marL="914400" lvl="1" indent="-457200">
              <a:buFont typeface="Arial" panose="020B0604020202020204" pitchFamily="34" charset="0"/>
              <a:buChar char="•"/>
            </a:pPr>
            <a:r>
              <a:rPr lang="en-US" sz="3200" dirty="0">
                <a:solidFill>
                  <a:prstClr val="white"/>
                </a:solidFill>
              </a:rPr>
              <a:t>The providence of God demonstrated; Paul is saved from these men’s intention to cause harm</a:t>
            </a:r>
          </a:p>
          <a:p>
            <a:pPr marL="914400" lvl="1" indent="-457200">
              <a:buFont typeface="Arial" panose="020B0604020202020204" pitchFamily="34" charset="0"/>
              <a:buChar char="•"/>
            </a:pPr>
            <a:r>
              <a:rPr lang="en-US" sz="3200" dirty="0">
                <a:solidFill>
                  <a:prstClr val="white"/>
                </a:solidFill>
              </a:rPr>
              <a:t>The Roman Commander recognizes a need to intervene</a:t>
            </a:r>
          </a:p>
          <a:p>
            <a:pPr marL="914400" lvl="1" indent="-457200">
              <a:buFont typeface="Arial" panose="020B0604020202020204" pitchFamily="34" charset="0"/>
              <a:buChar char="•"/>
            </a:pPr>
            <a:endParaRPr lang="en-US" sz="3200" dirty="0">
              <a:solidFill>
                <a:prstClr val="white"/>
              </a:solidFill>
              <a:latin typeface="Aptos" panose="02110004020202020204"/>
            </a:endParaRPr>
          </a:p>
          <a:p>
            <a:pPr marL="914400" lvl="1" indent="-457200">
              <a:buFont typeface="Arial" panose="020B0604020202020204" pitchFamily="34" charset="0"/>
              <a:buChar char="•"/>
            </a:pPr>
            <a:endParaRPr lang="en-US" sz="3200" dirty="0">
              <a:solidFill>
                <a:prstClr val="white"/>
              </a:solidFill>
              <a:latin typeface="Aptos" panose="02110004020202020204"/>
            </a:endParaRPr>
          </a:p>
          <a:p>
            <a:pPr marL="914400" lvl="1" indent="-457200">
              <a:buFont typeface="Arial" panose="020B0604020202020204" pitchFamily="34" charset="0"/>
              <a:buChar char="•"/>
            </a:pPr>
            <a:endParaRPr lang="en-US" sz="3200" dirty="0">
              <a:solidFill>
                <a:prstClr val="white"/>
              </a:solidFill>
              <a:latin typeface="Aptos" panose="02110004020202020204"/>
            </a:endParaRPr>
          </a:p>
          <a:p>
            <a:pPr marL="914400" lvl="1" indent="-457200">
              <a:buFont typeface="Arial" panose="020B0604020202020204" pitchFamily="34" charset="0"/>
              <a:buChar char="•"/>
            </a:pPr>
            <a:endParaRPr lang="en-US" sz="3200" dirty="0">
              <a:solidFill>
                <a:prstClr val="white"/>
              </a:solidFill>
              <a:latin typeface="Aptos" panose="02110004020202020204"/>
            </a:endParaRPr>
          </a:p>
        </p:txBody>
      </p:sp>
    </p:spTree>
    <p:extLst>
      <p:ext uri="{BB962C8B-B14F-4D97-AF65-F5344CB8AC3E}">
        <p14:creationId xmlns:p14="http://schemas.microsoft.com/office/powerpoint/2010/main" val="345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DDAB94C4-5EE5-1BD0-8CF2-E90FF373D49D}"/>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49F70D0E-6987-76AE-D28A-3A5D12C2C009}"/>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0489CA31-51A6-8C63-FDE6-FDCC46BA8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2F64D1C9-CBA7-2EF4-AEA6-5EF80F386B84}"/>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23:23-35</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597F0573-C93D-0140-60BD-FB825A0B9290}"/>
              </a:ext>
            </a:extLst>
          </p:cNvPr>
          <p:cNvSpPr txBox="1"/>
          <p:nvPr/>
        </p:nvSpPr>
        <p:spPr>
          <a:xfrm>
            <a:off x="576944" y="1094108"/>
            <a:ext cx="11260829" cy="255454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Commander directs resources to ensure Paul is kept safe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The entourage, almost 500 soldiers and Paul, leaves Jerusalem and travels to Antipatris.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The horsemen and Paul continue to Caesarea</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331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79287DD8-C74C-E0D5-5F93-12208DFA3AB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088975E-DD7A-898A-33D1-DAF25AC0A5F7}"/>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F97DACA9-0073-B08E-34DB-92CC54569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7F904AC-FB74-0786-6083-84E5A901E7D3}"/>
              </a:ext>
            </a:extLst>
          </p:cNvPr>
          <p:cNvSpPr txBox="1"/>
          <p:nvPr/>
        </p:nvSpPr>
        <p:spPr>
          <a:xfrm>
            <a:off x="576944" y="3429000"/>
            <a:ext cx="302541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Antipatris: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23:31</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E0D17642-60FE-BE86-557E-ECFBF3A75F19}"/>
              </a:ext>
            </a:extLst>
          </p:cNvPr>
          <p:cNvPicPr>
            <a:picLocks noChangeAspect="1"/>
          </p:cNvPicPr>
          <p:nvPr/>
        </p:nvPicPr>
        <p:blipFill>
          <a:blip r:embed="rId4"/>
          <a:stretch>
            <a:fillRect/>
          </a:stretch>
        </p:blipFill>
        <p:spPr>
          <a:xfrm>
            <a:off x="3602357" y="24473"/>
            <a:ext cx="6902852" cy="6833527"/>
          </a:xfrm>
          <a:prstGeom prst="rect">
            <a:avLst/>
          </a:prstGeom>
        </p:spPr>
      </p:pic>
      <p:sp>
        <p:nvSpPr>
          <p:cNvPr id="6" name="TextBox 5">
            <a:extLst>
              <a:ext uri="{FF2B5EF4-FFF2-40B4-BE49-F238E27FC236}">
                <a16:creationId xmlns:a16="http://schemas.microsoft.com/office/drawing/2014/main" id="{2C92786D-C3D8-5801-D840-B0E544E52E5C}"/>
              </a:ext>
            </a:extLst>
          </p:cNvPr>
          <p:cNvSpPr txBox="1"/>
          <p:nvPr/>
        </p:nvSpPr>
        <p:spPr>
          <a:xfrm>
            <a:off x="6972300" y="0"/>
            <a:ext cx="5219700" cy="6324808"/>
          </a:xfrm>
          <a:prstGeom prst="rect">
            <a:avLst/>
          </a:prstGeom>
          <a:solidFill>
            <a:schemeClr val="accent2">
              <a:lumMod val="20000"/>
              <a:lumOff val="80000"/>
              <a:alpha val="70000"/>
            </a:schemeClr>
          </a:solidFill>
        </p:spPr>
        <p:txBody>
          <a:bodyPr wrap="square" rtlCol="0">
            <a:spAutoFit/>
          </a:bodyPr>
          <a:lstStyle/>
          <a:p>
            <a:r>
              <a:rPr lang="en-US" sz="2700" b="1" dirty="0"/>
              <a:t>Antipatris</a:t>
            </a:r>
            <a:r>
              <a:rPr lang="en-US" sz="2700" dirty="0"/>
              <a:t>: founded by Herod the Great around 9 BC, and it served as a significant military and administrative center. The city was strategically important due to its location on the Via Maris (Way of the Sea), an ancient trade route that connected Egypt with the northern empires of Syria, Anatolia, and Mesopotamia. This made Antipatris a vital link in the network of Roman roads, facilitating the movement of troops, goods, and information across the region.</a:t>
            </a:r>
          </a:p>
        </p:txBody>
      </p:sp>
      <p:sp>
        <p:nvSpPr>
          <p:cNvPr id="3" name="Oval 2">
            <a:extLst>
              <a:ext uri="{FF2B5EF4-FFF2-40B4-BE49-F238E27FC236}">
                <a16:creationId xmlns:a16="http://schemas.microsoft.com/office/drawing/2014/main" id="{FAD76B3D-6FBF-A716-6FA5-293B8E8D3B3F}"/>
              </a:ext>
            </a:extLst>
          </p:cNvPr>
          <p:cNvSpPr/>
          <p:nvPr/>
        </p:nvSpPr>
        <p:spPr>
          <a:xfrm>
            <a:off x="4876800" y="3746500"/>
            <a:ext cx="1750970" cy="825500"/>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41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125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67E16B58-F76A-8012-0CF7-A1A904420E52}"/>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4F3A130-6323-9E23-F5DE-B0463B4D41D7}"/>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7B7946C6-85B7-4BF2-9B5F-17FB2FD5D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pic>
        <p:nvPicPr>
          <p:cNvPr id="5" name="Picture 4">
            <a:extLst>
              <a:ext uri="{FF2B5EF4-FFF2-40B4-BE49-F238E27FC236}">
                <a16:creationId xmlns:a16="http://schemas.microsoft.com/office/drawing/2014/main" id="{72834110-5ACE-9309-1F2B-56282A3B3773}"/>
              </a:ext>
            </a:extLst>
          </p:cNvPr>
          <p:cNvPicPr>
            <a:picLocks noChangeAspect="1"/>
          </p:cNvPicPr>
          <p:nvPr/>
        </p:nvPicPr>
        <p:blipFill>
          <a:blip r:embed="rId4"/>
          <a:stretch>
            <a:fillRect/>
          </a:stretch>
        </p:blipFill>
        <p:spPr>
          <a:xfrm>
            <a:off x="3602357" y="24473"/>
            <a:ext cx="6902852" cy="6833527"/>
          </a:xfrm>
          <a:prstGeom prst="rect">
            <a:avLst/>
          </a:prstGeom>
        </p:spPr>
      </p:pic>
      <p:sp>
        <p:nvSpPr>
          <p:cNvPr id="3" name="TextBox 2">
            <a:extLst>
              <a:ext uri="{FF2B5EF4-FFF2-40B4-BE49-F238E27FC236}">
                <a16:creationId xmlns:a16="http://schemas.microsoft.com/office/drawing/2014/main" id="{0A26AD85-3DB2-3058-5738-F72A49537D6D}"/>
              </a:ext>
            </a:extLst>
          </p:cNvPr>
          <p:cNvSpPr txBox="1"/>
          <p:nvPr/>
        </p:nvSpPr>
        <p:spPr>
          <a:xfrm>
            <a:off x="576944" y="888275"/>
            <a:ext cx="302541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23:33</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E455514-3ADD-6F0F-820A-BE88484F88BB}"/>
              </a:ext>
            </a:extLst>
          </p:cNvPr>
          <p:cNvSpPr txBox="1"/>
          <p:nvPr/>
        </p:nvSpPr>
        <p:spPr>
          <a:xfrm>
            <a:off x="6435090" y="0"/>
            <a:ext cx="5756910" cy="5755422"/>
          </a:xfrm>
          <a:prstGeom prst="rect">
            <a:avLst/>
          </a:prstGeom>
          <a:solidFill>
            <a:schemeClr val="accent2">
              <a:lumMod val="20000"/>
              <a:lumOff val="80000"/>
              <a:alpha val="70000"/>
            </a:schemeClr>
          </a:solidFill>
        </p:spPr>
        <p:txBody>
          <a:bodyPr wrap="square" rtlCol="0">
            <a:spAutoFit/>
          </a:bodyPr>
          <a:lstStyle/>
          <a:p>
            <a:r>
              <a:rPr lang="en-US" sz="2300" b="1" dirty="0"/>
              <a:t>Caesarea</a:t>
            </a:r>
            <a:r>
              <a:rPr lang="en-US" sz="2300" dirty="0"/>
              <a:t>: In ancient times, it boasted one of the world’s largest artificial harbors and was a center of Roman governance in the region. It was originally a small Phoenician town known as Straton’s Tower, and it was aggressively developed by Herod the Great into a major port city. Herod oversaw the construction of a massive artificial harbor, one of the largest in the world at the time, called Sebastos. Both the city of Caesarea and the harbor of Sebastos were named after Herod’s patron, Augustus Caesar (</a:t>
            </a:r>
            <a:r>
              <a:rPr lang="en-US" sz="2300" i="1" dirty="0"/>
              <a:t>Sebastos</a:t>
            </a:r>
            <a:r>
              <a:rPr lang="en-US" sz="2300" dirty="0"/>
              <a:t> being the Greek equivalent of </a:t>
            </a:r>
            <a:r>
              <a:rPr lang="en-US" sz="2300" i="1" dirty="0"/>
              <a:t>Augustus</a:t>
            </a:r>
            <a:r>
              <a:rPr lang="en-US" sz="2300" dirty="0"/>
              <a:t>). In addition to the artificial harbor, Herod built magnificent theaters, a palace, and an aqueduct.</a:t>
            </a:r>
          </a:p>
        </p:txBody>
      </p:sp>
      <p:sp>
        <p:nvSpPr>
          <p:cNvPr id="4" name="Oval 3">
            <a:extLst>
              <a:ext uri="{FF2B5EF4-FFF2-40B4-BE49-F238E27FC236}">
                <a16:creationId xmlns:a16="http://schemas.microsoft.com/office/drawing/2014/main" id="{FE7565C5-6E9F-B052-A906-EC39C18A5371}"/>
              </a:ext>
            </a:extLst>
          </p:cNvPr>
          <p:cNvSpPr/>
          <p:nvPr/>
        </p:nvSpPr>
        <p:spPr>
          <a:xfrm>
            <a:off x="4667610" y="1409700"/>
            <a:ext cx="1750970" cy="825500"/>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3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02E43FA-20BD-3214-9A8C-31350AE9BF00}"/>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36883968-B67B-495F-8A40-CF56D63C7369}"/>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4D35B8C0-70AB-E340-618F-34CDD9ECF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7A13A95E-CFA3-CF2E-75C6-827BD3F087D1}"/>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i="0" u="none" strike="noStrike" kern="1200" cap="none" spc="0" normalizeH="0" baseline="0" noProof="0" dirty="0">
                <a:ln>
                  <a:noFill/>
                </a:ln>
                <a:solidFill>
                  <a:prstClr val="white"/>
                </a:solidFill>
                <a:effectLst/>
                <a:uLnTx/>
                <a:uFillTx/>
                <a:latin typeface="Aptos" panose="02110004020202020204"/>
                <a:ea typeface="+mn-ea"/>
                <a:cs typeface="+mn-cs"/>
              </a:rPr>
              <a:t>Acts 23:33</a:t>
            </a:r>
            <a:endParaRPr kumimoji="0" lang="en-US" sz="360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AD5D3C29-E8E4-7E5B-E627-5CE7DB2FFE86}"/>
              </a:ext>
            </a:extLst>
          </p:cNvPr>
          <p:cNvPicPr>
            <a:picLocks noChangeAspect="1"/>
          </p:cNvPicPr>
          <p:nvPr/>
        </p:nvPicPr>
        <p:blipFill>
          <a:blip r:embed="rId4"/>
          <a:stretch>
            <a:fillRect/>
          </a:stretch>
        </p:blipFill>
        <p:spPr>
          <a:xfrm>
            <a:off x="0" y="895171"/>
            <a:ext cx="12192000" cy="5156572"/>
          </a:xfrm>
          <a:prstGeom prst="rect">
            <a:avLst/>
          </a:prstGeom>
        </p:spPr>
      </p:pic>
    </p:spTree>
    <p:extLst>
      <p:ext uri="{BB962C8B-B14F-4D97-AF65-F5344CB8AC3E}">
        <p14:creationId xmlns:p14="http://schemas.microsoft.com/office/powerpoint/2010/main" val="57176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E84A3EC-69D1-AC21-A0A7-14EF0D1B013B}"/>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4596082D-6632-CFB6-5352-E526821256C2}"/>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066DA46D-6530-0615-46B9-24AC7D574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B60750B9-B354-53D0-60A1-A774B6F78E1C}"/>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i="0" u="none" strike="noStrike" kern="1200" cap="none" spc="0" normalizeH="0" baseline="0" noProof="0" dirty="0">
                <a:ln>
                  <a:noFill/>
                </a:ln>
                <a:solidFill>
                  <a:prstClr val="white"/>
                </a:solidFill>
                <a:effectLst/>
                <a:uLnTx/>
                <a:uFillTx/>
                <a:latin typeface="Aptos" panose="02110004020202020204"/>
                <a:ea typeface="+mn-ea"/>
                <a:cs typeface="+mn-cs"/>
              </a:rPr>
              <a:t>Acts 23:33</a:t>
            </a:r>
            <a:endParaRPr kumimoji="0" lang="en-US" sz="360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5EAE9865-FCA9-6888-691F-452456066BEA}"/>
              </a:ext>
            </a:extLst>
          </p:cNvPr>
          <p:cNvPicPr>
            <a:picLocks noChangeAspect="1"/>
          </p:cNvPicPr>
          <p:nvPr/>
        </p:nvPicPr>
        <p:blipFill>
          <a:blip r:embed="rId4"/>
          <a:stretch>
            <a:fillRect/>
          </a:stretch>
        </p:blipFill>
        <p:spPr>
          <a:xfrm>
            <a:off x="238125" y="783502"/>
            <a:ext cx="11715750" cy="5719668"/>
          </a:xfrm>
          <a:prstGeom prst="rect">
            <a:avLst/>
          </a:prstGeom>
        </p:spPr>
      </p:pic>
    </p:spTree>
    <p:extLst>
      <p:ext uri="{BB962C8B-B14F-4D97-AF65-F5344CB8AC3E}">
        <p14:creationId xmlns:p14="http://schemas.microsoft.com/office/powerpoint/2010/main" val="163878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67547CA0-73B9-9E6E-B0B2-31C7C083B02C}"/>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960651A-3BB8-366F-D386-F7B930DB0B19}"/>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8CFD7EF1-51F7-FAE5-57D6-1FE49B151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0652973E-CEC0-D64A-FF83-9F0747198BDF}"/>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b="0" i="0" u="none" strike="noStrike" kern="1200" cap="none" spc="0" normalizeH="0" baseline="0" noProof="0" dirty="0">
                <a:ln>
                  <a:noFill/>
                </a:ln>
                <a:solidFill>
                  <a:prstClr val="white"/>
                </a:solidFill>
                <a:effectLst/>
                <a:uLnTx/>
                <a:uFillTx/>
                <a:latin typeface="Aptos" panose="02110004020202020204"/>
                <a:ea typeface="+mn-ea"/>
                <a:cs typeface="+mn-cs"/>
              </a:rPr>
              <a:t>Acts 23:33</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80EC78D5-9BFB-940E-6CE3-22974EE349F1}"/>
              </a:ext>
            </a:extLst>
          </p:cNvPr>
          <p:cNvPicPr>
            <a:picLocks noChangeAspect="1"/>
          </p:cNvPicPr>
          <p:nvPr/>
        </p:nvPicPr>
        <p:blipFill>
          <a:blip r:embed="rId4"/>
          <a:stretch>
            <a:fillRect/>
          </a:stretch>
        </p:blipFill>
        <p:spPr>
          <a:xfrm>
            <a:off x="1358724" y="895171"/>
            <a:ext cx="8514740" cy="5837099"/>
          </a:xfrm>
          <a:prstGeom prst="rect">
            <a:avLst/>
          </a:prstGeom>
        </p:spPr>
      </p:pic>
    </p:spTree>
    <p:extLst>
      <p:ext uri="{BB962C8B-B14F-4D97-AF65-F5344CB8AC3E}">
        <p14:creationId xmlns:p14="http://schemas.microsoft.com/office/powerpoint/2010/main" val="169425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5CCB-F251-51C8-E099-2D7E79DE4858}"/>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B315CD3E-4B38-5F33-F4C7-D13498374ED5}"/>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269" name="Text Box 7">
            <a:extLst>
              <a:ext uri="{FF2B5EF4-FFF2-40B4-BE49-F238E27FC236}">
                <a16:creationId xmlns:a16="http://schemas.microsoft.com/office/drawing/2014/main" id="{5D3C5E31-4B9C-0B26-0D4D-2B37FB84019E}"/>
              </a:ext>
            </a:extLst>
          </p:cNvPr>
          <p:cNvSpPr txBox="1">
            <a:spLocks noChangeArrowheads="1"/>
          </p:cNvSpPr>
          <p:nvPr/>
        </p:nvSpPr>
        <p:spPr bwMode="auto">
          <a:xfrm>
            <a:off x="658785" y="249245"/>
            <a:ext cx="5334000" cy="614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15)	</a:t>
            </a:r>
          </a:p>
        </p:txBody>
      </p:sp>
      <p:sp>
        <p:nvSpPr>
          <p:cNvPr id="11270" name="Text Box 8">
            <a:extLst>
              <a:ext uri="{FF2B5EF4-FFF2-40B4-BE49-F238E27FC236}">
                <a16:creationId xmlns:a16="http://schemas.microsoft.com/office/drawing/2014/main" id="{8FD118C1-801C-00E9-E36C-F69C458AD708}"/>
              </a:ext>
            </a:extLst>
          </p:cNvPr>
          <p:cNvSpPr txBox="1">
            <a:spLocks noChangeArrowheads="1"/>
          </p:cNvSpPr>
          <p:nvPr/>
        </p:nvSpPr>
        <p:spPr bwMode="auto">
          <a:xfrm>
            <a:off x="5970617" y="277195"/>
            <a:ext cx="48768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 typeface="Arial" panose="020B0604020202020204" pitchFamily="34" charset="0"/>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28)	</a:t>
            </a:r>
          </a:p>
        </p:txBody>
      </p:sp>
      <p:sp>
        <p:nvSpPr>
          <p:cNvPr id="11271" name="Text Box 10">
            <a:extLst>
              <a:ext uri="{FF2B5EF4-FFF2-40B4-BE49-F238E27FC236}">
                <a16:creationId xmlns:a16="http://schemas.microsoft.com/office/drawing/2014/main" id="{6EA27BF8-072C-14BD-E80E-D571A3F5DBB7}"/>
              </a:ext>
            </a:extLst>
          </p:cNvPr>
          <p:cNvSpPr txBox="1">
            <a:spLocks noChangeArrowheads="1"/>
          </p:cNvSpPr>
          <p:nvPr/>
        </p:nvSpPr>
        <p:spPr bwMode="auto">
          <a:xfrm>
            <a:off x="5625295" y="6341297"/>
            <a:ext cx="63477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Alliteration Memory Statements To Help Recall Chapter Content</a:t>
            </a:r>
          </a:p>
        </p:txBody>
      </p:sp>
      <p:grpSp>
        <p:nvGrpSpPr>
          <p:cNvPr id="36" name="Group 35">
            <a:extLst>
              <a:ext uri="{FF2B5EF4-FFF2-40B4-BE49-F238E27FC236}">
                <a16:creationId xmlns:a16="http://schemas.microsoft.com/office/drawing/2014/main" id="{3BFC0B1F-3B35-E4BC-8E62-BB86323885C5}"/>
              </a:ext>
            </a:extLst>
          </p:cNvPr>
          <p:cNvGrpSpPr/>
          <p:nvPr/>
        </p:nvGrpSpPr>
        <p:grpSpPr>
          <a:xfrm>
            <a:off x="9534605" y="4278311"/>
            <a:ext cx="2537793" cy="2054568"/>
            <a:chOff x="9534605" y="4363652"/>
            <a:chExt cx="2537793" cy="2054568"/>
          </a:xfrm>
        </p:grpSpPr>
        <p:sp>
          <p:nvSpPr>
            <p:cNvPr id="6" name="Rectangle: Rounded Corners 5">
              <a:extLst>
                <a:ext uri="{FF2B5EF4-FFF2-40B4-BE49-F238E27FC236}">
                  <a16:creationId xmlns:a16="http://schemas.microsoft.com/office/drawing/2014/main" id="{9B1A6DF2-AE1E-3FF3-1420-6F460BE4CEFB}"/>
                </a:ext>
              </a:extLst>
            </p:cNvPr>
            <p:cNvSpPr/>
            <p:nvPr/>
          </p:nvSpPr>
          <p:spPr>
            <a:xfrm>
              <a:off x="10127850" y="4548844"/>
              <a:ext cx="1805652" cy="17014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8F8B538D-9225-FB08-749B-CF8E68012D07}"/>
                </a:ext>
              </a:extLst>
            </p:cNvPr>
            <p:cNvSpPr/>
            <p:nvPr/>
          </p:nvSpPr>
          <p:spPr>
            <a:xfrm>
              <a:off x="9534605" y="4363652"/>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FF0000"/>
                    </a:solidFill>
                    <a:prstDash val="solid"/>
                  </a:ln>
                  <a:solidFill>
                    <a:srgbClr val="FF0000"/>
                  </a:solidFill>
                  <a:effectLst>
                    <a:outerShdw blurRad="12700" dist="38100" dir="2700000" algn="tl" rotWithShape="0">
                      <a:srgbClr val="A02B93">
                        <a:lumMod val="60000"/>
                        <a:lumOff val="40000"/>
                      </a:srgbClr>
                    </a:outerShdw>
                  </a:effectLst>
                  <a:uLnTx/>
                  <a:uFillTx/>
                  <a:latin typeface="Aptos" panose="02110004020202020204"/>
                  <a:ea typeface="+mn-ea"/>
                  <a:cs typeface="+mn-cs"/>
                </a:rPr>
                <a:t>A</a:t>
              </a:r>
            </a:p>
          </p:txBody>
        </p:sp>
        <p:sp>
          <p:nvSpPr>
            <p:cNvPr id="8" name="Rectangle 7">
              <a:extLst>
                <a:ext uri="{FF2B5EF4-FFF2-40B4-BE49-F238E27FC236}">
                  <a16:creationId xmlns:a16="http://schemas.microsoft.com/office/drawing/2014/main" id="{56EB4B69-E9F5-9890-2C50-7C50E4015334}"/>
                </a:ext>
              </a:extLst>
            </p:cNvPr>
            <p:cNvSpPr/>
            <p:nvPr/>
          </p:nvSpPr>
          <p:spPr>
            <a:xfrm>
              <a:off x="9691463" y="5094781"/>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0000FF"/>
                    </a:solidFill>
                    <a:prstDash val="solid"/>
                  </a:ln>
                  <a:solidFill>
                    <a:srgbClr val="0000FF"/>
                  </a:solidFill>
                  <a:effectLst>
                    <a:outerShdw blurRad="12700" dist="38100" dir="2700000" algn="tl" rotWithShape="0">
                      <a:srgbClr val="A02B93">
                        <a:lumMod val="60000"/>
                        <a:lumOff val="40000"/>
                      </a:srgbClr>
                    </a:outerShdw>
                  </a:effectLst>
                  <a:uLnTx/>
                  <a:uFillTx/>
                  <a:latin typeface="Aptos" panose="02110004020202020204"/>
                  <a:ea typeface="+mn-ea"/>
                  <a:cs typeface="+mn-cs"/>
                </a:rPr>
                <a:t>F</a:t>
              </a:r>
            </a:p>
          </p:txBody>
        </p:sp>
        <p:sp>
          <p:nvSpPr>
            <p:cNvPr id="9" name="TextBox 8">
              <a:extLst>
                <a:ext uri="{FF2B5EF4-FFF2-40B4-BE49-F238E27FC236}">
                  <a16:creationId xmlns:a16="http://schemas.microsoft.com/office/drawing/2014/main" id="{E638953C-A259-AF83-EE9F-9C912B42CF97}"/>
                </a:ext>
              </a:extLst>
            </p:cNvPr>
            <p:cNvSpPr txBox="1"/>
            <p:nvPr/>
          </p:nvSpPr>
          <p:spPr>
            <a:xfrm>
              <a:off x="10833916" y="4965536"/>
              <a:ext cx="11111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CTS</a:t>
              </a:r>
            </a:p>
          </p:txBody>
        </p:sp>
        <p:sp>
          <p:nvSpPr>
            <p:cNvPr id="10" name="TextBox 9">
              <a:extLst>
                <a:ext uri="{FF2B5EF4-FFF2-40B4-BE49-F238E27FC236}">
                  <a16:creationId xmlns:a16="http://schemas.microsoft.com/office/drawing/2014/main" id="{26C7931B-45BE-86E0-E149-877F5A860940}"/>
                </a:ext>
              </a:extLst>
            </p:cNvPr>
            <p:cNvSpPr txBox="1"/>
            <p:nvPr/>
          </p:nvSpPr>
          <p:spPr>
            <a:xfrm>
              <a:off x="10662216" y="5696662"/>
              <a:ext cx="1410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ACTS</a:t>
              </a:r>
            </a:p>
          </p:txBody>
        </p:sp>
      </p:grpSp>
      <p:sp>
        <p:nvSpPr>
          <p:cNvPr id="2" name="TextBox 1">
            <a:extLst>
              <a:ext uri="{FF2B5EF4-FFF2-40B4-BE49-F238E27FC236}">
                <a16:creationId xmlns:a16="http://schemas.microsoft.com/office/drawing/2014/main" id="{DCB42712-6CD2-2D4B-87B8-B4FB0C87E60A}"/>
              </a:ext>
            </a:extLst>
          </p:cNvPr>
          <p:cNvSpPr txBox="1"/>
          <p:nvPr/>
        </p:nvSpPr>
        <p:spPr>
          <a:xfrm>
            <a:off x="1206705" y="27231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Ascension &amp; Appointment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134F1F8-8280-2B66-E367-701F803FB5CA}"/>
              </a:ext>
            </a:extLst>
          </p:cNvPr>
          <p:cNvSpPr txBox="1"/>
          <p:nvPr/>
        </p:nvSpPr>
        <p:spPr>
          <a:xfrm>
            <a:off x="1206705" y="684875"/>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Pentecost &amp; Peter’s Preaching</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116281-023C-E0FA-929C-2407B9FE2CCF}"/>
              </a:ext>
            </a:extLst>
          </p:cNvPr>
          <p:cNvSpPr txBox="1"/>
          <p:nvPr/>
        </p:nvSpPr>
        <p:spPr>
          <a:xfrm>
            <a:off x="1206705" y="105361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Lame Man &amp; Lesson</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8EF382C-2755-B14C-A00A-6FFC33F5DF4A}"/>
              </a:ext>
            </a:extLst>
          </p:cNvPr>
          <p:cNvSpPr txBox="1"/>
          <p:nvPr/>
        </p:nvSpPr>
        <p:spPr>
          <a:xfrm>
            <a:off x="1206705" y="1460881"/>
            <a:ext cx="4551838"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Restrained, Released, &amp; Request</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CCC27166-EBA0-D074-8000-51DB36536580}"/>
              </a:ext>
            </a:extLst>
          </p:cNvPr>
          <p:cNvSpPr txBox="1"/>
          <p:nvPr/>
        </p:nvSpPr>
        <p:spPr>
          <a:xfrm>
            <a:off x="1206705"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Deception &amp; Detention</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009C10C-0629-39CD-9C5C-205213CF9D37}"/>
              </a:ext>
            </a:extLst>
          </p:cNvPr>
          <p:cNvSpPr txBox="1"/>
          <p:nvPr/>
        </p:nvSpPr>
        <p:spPr>
          <a:xfrm>
            <a:off x="1206705" y="228599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Seven Selected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47FEE91-9090-EAC9-B911-D9E2807F1D8E}"/>
              </a:ext>
            </a:extLst>
          </p:cNvPr>
          <p:cNvSpPr txBox="1"/>
          <p:nvPr/>
        </p:nvSpPr>
        <p:spPr>
          <a:xfrm>
            <a:off x="1206705" y="268606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Stephen Stoned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335CAD5-1BCA-1033-2794-0C1ED4D88D21}"/>
              </a:ext>
            </a:extLst>
          </p:cNvPr>
          <p:cNvSpPr txBox="1"/>
          <p:nvPr/>
        </p:nvSpPr>
        <p:spPr>
          <a:xfrm>
            <a:off x="1206705" y="309862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Samaria &amp; Salvation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6DEB300-F842-6B89-D17D-ECDE7496ADCE}"/>
              </a:ext>
            </a:extLst>
          </p:cNvPr>
          <p:cNvSpPr txBox="1"/>
          <p:nvPr/>
        </p:nvSpPr>
        <p:spPr>
          <a:xfrm>
            <a:off x="1206705" y="3485791"/>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Saul Saved &amp; Dorcas Delivered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4D566F2-3E39-8A08-78B4-C95FCE5E3088}"/>
              </a:ext>
            </a:extLst>
          </p:cNvPr>
          <p:cNvSpPr txBox="1"/>
          <p:nvPr/>
        </p:nvSpPr>
        <p:spPr>
          <a:xfrm>
            <a:off x="1206705" y="3874631"/>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Cornelius Converted</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804AC255-FC26-7648-72C0-4FFEC391AC10}"/>
              </a:ext>
            </a:extLst>
          </p:cNvPr>
          <p:cNvSpPr txBox="1"/>
          <p:nvPr/>
        </p:nvSpPr>
        <p:spPr>
          <a:xfrm>
            <a:off x="1206705" y="4250889"/>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Report &amp; Relief</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D299B483-FD61-8047-C0AA-3F7DD41BF701}"/>
              </a:ext>
            </a:extLst>
          </p:cNvPr>
          <p:cNvSpPr txBox="1"/>
          <p:nvPr/>
        </p:nvSpPr>
        <p:spPr>
          <a:xfrm>
            <a:off x="1206705" y="4663446"/>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Persecution, Peter, &amp; Pride</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73FA021-A950-517D-4308-A20C1FB2F718}"/>
              </a:ext>
            </a:extLst>
          </p:cNvPr>
          <p:cNvSpPr txBox="1"/>
          <p:nvPr/>
        </p:nvSpPr>
        <p:spPr>
          <a:xfrm>
            <a:off x="1206705" y="507577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Antioch to Iconium</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68FC71E4-D780-F04C-9469-D3C824F3AFA7}"/>
              </a:ext>
            </a:extLst>
          </p:cNvPr>
          <p:cNvSpPr txBox="1"/>
          <p:nvPr/>
        </p:nvSpPr>
        <p:spPr>
          <a:xfrm>
            <a:off x="1206705" y="548833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Iconium to Antioch</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56EE594F-0DE6-A910-A2D3-A57343E4987A}"/>
              </a:ext>
            </a:extLst>
          </p:cNvPr>
          <p:cNvSpPr txBox="1"/>
          <p:nvPr/>
        </p:nvSpPr>
        <p:spPr>
          <a:xfrm>
            <a:off x="1206705" y="5900892"/>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Disagreement &amp; Decision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A23D7EE5-9D7A-6D41-9D7B-4B3F2FE75475}"/>
              </a:ext>
            </a:extLst>
          </p:cNvPr>
          <p:cNvSpPr txBox="1"/>
          <p:nvPr/>
        </p:nvSpPr>
        <p:spPr>
          <a:xfrm>
            <a:off x="6485737" y="272318"/>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Philippian Prison</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4B145A2D-F040-0E4B-7A6C-E32BE57983D1}"/>
              </a:ext>
            </a:extLst>
          </p:cNvPr>
          <p:cNvSpPr txBox="1"/>
          <p:nvPr/>
        </p:nvSpPr>
        <p:spPr>
          <a:xfrm>
            <a:off x="6485737" y="684875"/>
            <a:ext cx="44185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Addressing Athens</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405AB0-D69A-A050-26E6-7CB9315DB022}"/>
              </a:ext>
            </a:extLst>
          </p:cNvPr>
          <p:cNvSpPr txBox="1"/>
          <p:nvPr/>
        </p:nvSpPr>
        <p:spPr>
          <a:xfrm>
            <a:off x="6485737" y="1077264"/>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Achaia, Antioch, &amp; Apollos</a:t>
            </a:r>
            <a:endParaRPr lang="en-US" dirty="0">
              <a:solidFill>
                <a:schemeClr val="bg1"/>
              </a:solidFill>
            </a:endParaRPr>
          </a:p>
        </p:txBody>
      </p:sp>
      <p:sp>
        <p:nvSpPr>
          <p:cNvPr id="4" name="TextBox 3">
            <a:extLst>
              <a:ext uri="{FF2B5EF4-FFF2-40B4-BE49-F238E27FC236}">
                <a16:creationId xmlns:a16="http://schemas.microsoft.com/office/drawing/2014/main" id="{B7C55E00-8179-2E61-35FC-854665FC8243}"/>
              </a:ext>
            </a:extLst>
          </p:cNvPr>
          <p:cNvSpPr txBox="1"/>
          <p:nvPr/>
        </p:nvSpPr>
        <p:spPr>
          <a:xfrm>
            <a:off x="6485737" y="146088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Re-baptism, Repentance, &amp; Riot</a:t>
            </a:r>
            <a:endParaRPr lang="en-US" dirty="0">
              <a:solidFill>
                <a:schemeClr val="bg1"/>
              </a:solidFill>
            </a:endParaRPr>
          </a:p>
        </p:txBody>
      </p:sp>
      <p:sp>
        <p:nvSpPr>
          <p:cNvPr id="24" name="TextBox 23">
            <a:extLst>
              <a:ext uri="{FF2B5EF4-FFF2-40B4-BE49-F238E27FC236}">
                <a16:creationId xmlns:a16="http://schemas.microsoft.com/office/drawing/2014/main" id="{EA20BD0F-4F4F-01DA-A53D-6B942A291CA2}"/>
              </a:ext>
            </a:extLst>
          </p:cNvPr>
          <p:cNvSpPr txBox="1"/>
          <p:nvPr/>
        </p:nvSpPr>
        <p:spPr>
          <a:xfrm>
            <a:off x="6485737"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Macedonia &amp; Miletus</a:t>
            </a:r>
            <a:endParaRPr lang="en-US" dirty="0">
              <a:solidFill>
                <a:schemeClr val="bg1"/>
              </a:solidFill>
            </a:endParaRPr>
          </a:p>
        </p:txBody>
      </p:sp>
      <p:sp>
        <p:nvSpPr>
          <p:cNvPr id="25" name="TextBox 24">
            <a:extLst>
              <a:ext uri="{FF2B5EF4-FFF2-40B4-BE49-F238E27FC236}">
                <a16:creationId xmlns:a16="http://schemas.microsoft.com/office/drawing/2014/main" id="{B9E66A26-AE85-C61A-816C-5B77DEE48DC4}"/>
              </a:ext>
            </a:extLst>
          </p:cNvPr>
          <p:cNvSpPr txBox="1"/>
          <p:nvPr/>
        </p:nvSpPr>
        <p:spPr>
          <a:xfrm>
            <a:off x="6485737" y="228599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Jerusalem &amp; Jewish Mob</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9BB72422-9C7E-F209-8ACE-BA73749CCA5E}"/>
              </a:ext>
            </a:extLst>
          </p:cNvPr>
          <p:cNvSpPr txBox="1"/>
          <p:nvPr/>
        </p:nvSpPr>
        <p:spPr>
          <a:xfrm>
            <a:off x="6485737" y="268606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Review &amp; Rejection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D90502D-8884-E761-ADBA-B516ADAEC82C}"/>
              </a:ext>
            </a:extLst>
          </p:cNvPr>
          <p:cNvSpPr txBox="1"/>
          <p:nvPr/>
        </p:nvSpPr>
        <p:spPr>
          <a:xfrm>
            <a:off x="6485737" y="309862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Council &amp; Conspiracy</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87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F0704FA4-40FF-4EF9-4E73-056C87E659DE}"/>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F100672F-3417-ED8D-3C38-725704E02EC2}"/>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18C2DC24-324C-DF85-7CF3-A1EFF9776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6CA4B5FA-A7CC-8178-4BEC-F41CB807594D}"/>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i="0" u="none" strike="noStrike" kern="1200" cap="none" spc="0" normalizeH="0" baseline="0" noProof="0" dirty="0">
                <a:ln>
                  <a:noFill/>
                </a:ln>
                <a:solidFill>
                  <a:prstClr val="white"/>
                </a:solidFill>
                <a:effectLst/>
                <a:uLnTx/>
                <a:uFillTx/>
                <a:latin typeface="Aptos" panose="02110004020202020204"/>
                <a:ea typeface="+mn-ea"/>
                <a:cs typeface="+mn-cs"/>
              </a:rPr>
              <a:t>Acts 23:33</a:t>
            </a:r>
            <a:endParaRPr kumimoji="0" lang="en-US" sz="360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6" descr="An aerial view of a beach&#10;&#10;AI-generated content may be incorrect.">
            <a:extLst>
              <a:ext uri="{FF2B5EF4-FFF2-40B4-BE49-F238E27FC236}">
                <a16:creationId xmlns:a16="http://schemas.microsoft.com/office/drawing/2014/main" id="{395F68FC-F3AA-1A7B-1A55-E227CEAC2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359" y="746580"/>
            <a:ext cx="7303751" cy="5985690"/>
          </a:xfrm>
          <a:prstGeom prst="rect">
            <a:avLst/>
          </a:prstGeom>
        </p:spPr>
      </p:pic>
    </p:spTree>
    <p:extLst>
      <p:ext uri="{BB962C8B-B14F-4D97-AF65-F5344CB8AC3E}">
        <p14:creationId xmlns:p14="http://schemas.microsoft.com/office/powerpoint/2010/main" val="188426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647221F2-949A-E98A-2824-A0C31BEBF17B}"/>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07C42C46-77E5-8E4C-408D-30DF2444B012}"/>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0F1337DA-5685-2D8D-63EA-13C7C5CFF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F16F8969-085D-303D-A8DE-99CE73C04592}"/>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23:23-35</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6512707B-8154-CD77-EC16-258398B29085}"/>
              </a:ext>
            </a:extLst>
          </p:cNvPr>
          <p:cNvSpPr txBox="1"/>
          <p:nvPr/>
        </p:nvSpPr>
        <p:spPr>
          <a:xfrm>
            <a:off x="576944" y="1094108"/>
            <a:ext cx="11260829" cy="4031873"/>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Commander directs resources to ensure Paul is kept safe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entourage, almost 500 soldiers and Paul, leaves Jerusalem and travels to Antipatris.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horsemen and Paul continue to Caesarea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Claudius Lysias’ (Roman Commander at Jerusalem) letter to Felix, governor of Judea and Samaria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placed in Herod’s Praetorium</a:t>
            </a:r>
          </a:p>
        </p:txBody>
      </p:sp>
    </p:spTree>
    <p:extLst>
      <p:ext uri="{BB962C8B-B14F-4D97-AF65-F5344CB8AC3E}">
        <p14:creationId xmlns:p14="http://schemas.microsoft.com/office/powerpoint/2010/main" val="208347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826C72AA-0AB3-6FA0-C1BB-D07D6A089E63}"/>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7723C64D-92DC-766A-07E1-EFE8C2B2AB9B}"/>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ED93F23A-D4FC-00C9-B27F-17ABF502D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DB6DE5FD-2C62-A1A4-633E-E197A92621DA}"/>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i="0" u="none" strike="noStrike" kern="1200" cap="none" spc="0" normalizeH="0" baseline="0" noProof="0" dirty="0">
                <a:ln>
                  <a:noFill/>
                </a:ln>
                <a:solidFill>
                  <a:prstClr val="white"/>
                </a:solidFill>
                <a:effectLst/>
                <a:uLnTx/>
                <a:uFillTx/>
                <a:latin typeface="Aptos" panose="02110004020202020204"/>
                <a:ea typeface="+mn-ea"/>
                <a:cs typeface="+mn-cs"/>
              </a:rPr>
              <a:t>Acts 23:35</a:t>
            </a:r>
            <a:endParaRPr kumimoji="0" lang="en-US" sz="360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F1F53F4D-0DBF-110A-DB8C-24F5A26DDD00}"/>
              </a:ext>
            </a:extLst>
          </p:cNvPr>
          <p:cNvPicPr>
            <a:picLocks noChangeAspect="1"/>
          </p:cNvPicPr>
          <p:nvPr/>
        </p:nvPicPr>
        <p:blipFill>
          <a:blip r:embed="rId4"/>
          <a:stretch>
            <a:fillRect/>
          </a:stretch>
        </p:blipFill>
        <p:spPr>
          <a:xfrm>
            <a:off x="695846" y="895171"/>
            <a:ext cx="10848484" cy="5765194"/>
          </a:xfrm>
          <a:prstGeom prst="rect">
            <a:avLst/>
          </a:prstGeom>
        </p:spPr>
      </p:pic>
    </p:spTree>
    <p:extLst>
      <p:ext uri="{BB962C8B-B14F-4D97-AF65-F5344CB8AC3E}">
        <p14:creationId xmlns:p14="http://schemas.microsoft.com/office/powerpoint/2010/main" val="256823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28FAD44-956B-34C5-2222-6BF09E55A499}"/>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50B534CC-34F2-8710-1BB0-85A861BEF8DF}"/>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AB297866-C5B1-F14E-E00A-083F523AD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3" name="TextBox 2">
            <a:extLst>
              <a:ext uri="{FF2B5EF4-FFF2-40B4-BE49-F238E27FC236}">
                <a16:creationId xmlns:a16="http://schemas.microsoft.com/office/drawing/2014/main" id="{EF9EE079-06A8-A3C6-9533-0B32832DA3D9}"/>
              </a:ext>
            </a:extLst>
          </p:cNvPr>
          <p:cNvSpPr txBox="1"/>
          <p:nvPr/>
        </p:nvSpPr>
        <p:spPr>
          <a:xfrm>
            <a:off x="314054" y="125730"/>
            <a:ext cx="596101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Caesarea: </a:t>
            </a:r>
            <a:r>
              <a:rPr kumimoji="0" lang="en-US" sz="4400" i="0" u="none" strike="noStrike" kern="1200" cap="none" spc="0" normalizeH="0" baseline="0" noProof="0" dirty="0">
                <a:ln>
                  <a:noFill/>
                </a:ln>
                <a:solidFill>
                  <a:prstClr val="white"/>
                </a:solidFill>
                <a:effectLst/>
                <a:uLnTx/>
                <a:uFillTx/>
                <a:latin typeface="Aptos" panose="02110004020202020204"/>
                <a:ea typeface="+mn-ea"/>
                <a:cs typeface="+mn-cs"/>
              </a:rPr>
              <a:t>Acts 23:35</a:t>
            </a:r>
            <a:endParaRPr kumimoji="0" lang="en-US" sz="360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descr="A stone structure with a mosaic pattern&#10;&#10;AI-generated content may be incorrect.">
            <a:extLst>
              <a:ext uri="{FF2B5EF4-FFF2-40B4-BE49-F238E27FC236}">
                <a16:creationId xmlns:a16="http://schemas.microsoft.com/office/drawing/2014/main" id="{C6BACC71-C368-E449-BC70-B0B827E25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60" y="806700"/>
            <a:ext cx="9134964" cy="6051300"/>
          </a:xfrm>
          <a:prstGeom prst="rect">
            <a:avLst/>
          </a:prstGeom>
        </p:spPr>
      </p:pic>
      <p:sp>
        <p:nvSpPr>
          <p:cNvPr id="7" name="TextBox 6">
            <a:extLst>
              <a:ext uri="{FF2B5EF4-FFF2-40B4-BE49-F238E27FC236}">
                <a16:creationId xmlns:a16="http://schemas.microsoft.com/office/drawing/2014/main" id="{0A36904F-8054-4A8C-48C6-DEB5C53F551D}"/>
              </a:ext>
            </a:extLst>
          </p:cNvPr>
          <p:cNvSpPr txBox="1"/>
          <p:nvPr/>
        </p:nvSpPr>
        <p:spPr>
          <a:xfrm>
            <a:off x="1394460" y="6291033"/>
            <a:ext cx="9134964" cy="369332"/>
          </a:xfrm>
          <a:prstGeom prst="rect">
            <a:avLst/>
          </a:prstGeom>
          <a:solidFill>
            <a:schemeClr val="accent2">
              <a:lumMod val="20000"/>
              <a:lumOff val="80000"/>
            </a:schemeClr>
          </a:solidFill>
        </p:spPr>
        <p:txBody>
          <a:bodyPr wrap="square" rtlCol="0">
            <a:spAutoFit/>
          </a:bodyPr>
          <a:lstStyle/>
          <a:p>
            <a:r>
              <a:rPr lang="en-US" dirty="0"/>
              <a:t>The Promontory </a:t>
            </a:r>
            <a:r>
              <a:rPr lang="en-US" b="1" dirty="0"/>
              <a:t>Palace</a:t>
            </a:r>
            <a:r>
              <a:rPr lang="en-US" dirty="0"/>
              <a:t> of </a:t>
            </a:r>
            <a:r>
              <a:rPr lang="en-US" b="1" dirty="0"/>
              <a:t>Herod the Great</a:t>
            </a:r>
            <a:r>
              <a:rPr lang="en-US" dirty="0"/>
              <a:t> stretching into the sea, </a:t>
            </a:r>
            <a:r>
              <a:rPr lang="en-US" b="1" dirty="0"/>
              <a:t>Caesarea</a:t>
            </a:r>
            <a:r>
              <a:rPr lang="en-US" dirty="0"/>
              <a:t>, </a:t>
            </a:r>
            <a:r>
              <a:rPr lang="en-US" b="1" dirty="0"/>
              <a:t>Israel</a:t>
            </a:r>
            <a:r>
              <a:rPr lang="en-US" dirty="0"/>
              <a:t>.</a:t>
            </a:r>
          </a:p>
        </p:txBody>
      </p:sp>
    </p:spTree>
    <p:extLst>
      <p:ext uri="{BB962C8B-B14F-4D97-AF65-F5344CB8AC3E}">
        <p14:creationId xmlns:p14="http://schemas.microsoft.com/office/powerpoint/2010/main" val="83238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A9AFB96A-8EC3-6B3C-6F25-F6A74A0A27DE}"/>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D3B67457-DDC6-B868-CFD2-094E41A4F85E}"/>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9881CD7E-6F91-D8DE-42AA-8D0DCCED3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11E2C942-DD20-E1DD-3183-A205CB76149D}"/>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Acts 23:23-35</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93F3D6ED-6A87-43A4-2220-6F2CDACC9066}"/>
              </a:ext>
            </a:extLst>
          </p:cNvPr>
          <p:cNvSpPr txBox="1"/>
          <p:nvPr/>
        </p:nvSpPr>
        <p:spPr>
          <a:xfrm>
            <a:off x="576944" y="1094108"/>
            <a:ext cx="11260829" cy="4524315"/>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Commander directs resources to ensure Paul is kept safe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entourage, almost 500 soldiers and Paul, leaves Jerusalem and travels to Antipatris.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The horsemen and Paul continue to Caesarea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Claudius Lysias’ (Roman Commander at Jerusalem) letter to Felix, governor of Judea and Samaria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rPr>
              <a:t>Paul placed in Herod’s Praetorium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Aptos" panose="02110004020202020204"/>
              </a:rPr>
              <a:t>Paul waits for his accusers to arrive in Caesarea</a:t>
            </a: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415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fade">
                                      <p:cBhvr>
                                        <p:cTn id="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3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4BF2A92A-FC49-1785-A329-36F797941FBA}"/>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269" name="Text Box 7">
            <a:extLst>
              <a:ext uri="{FF2B5EF4-FFF2-40B4-BE49-F238E27FC236}">
                <a16:creationId xmlns:a16="http://schemas.microsoft.com/office/drawing/2014/main" id="{2444F47A-9248-339B-711F-0D3648F5E038}"/>
              </a:ext>
            </a:extLst>
          </p:cNvPr>
          <p:cNvSpPr txBox="1">
            <a:spLocks noChangeArrowheads="1"/>
          </p:cNvSpPr>
          <p:nvPr/>
        </p:nvSpPr>
        <p:spPr bwMode="auto">
          <a:xfrm>
            <a:off x="658785" y="249245"/>
            <a:ext cx="5334000" cy="614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15)	</a:t>
            </a:r>
          </a:p>
        </p:txBody>
      </p:sp>
      <p:sp>
        <p:nvSpPr>
          <p:cNvPr id="11270" name="Text Box 8">
            <a:extLst>
              <a:ext uri="{FF2B5EF4-FFF2-40B4-BE49-F238E27FC236}">
                <a16:creationId xmlns:a16="http://schemas.microsoft.com/office/drawing/2014/main" id="{5B421223-7D04-9C16-0DFB-D9F574FE8AD8}"/>
              </a:ext>
            </a:extLst>
          </p:cNvPr>
          <p:cNvSpPr txBox="1">
            <a:spLocks noChangeArrowheads="1"/>
          </p:cNvSpPr>
          <p:nvPr/>
        </p:nvSpPr>
        <p:spPr bwMode="auto">
          <a:xfrm>
            <a:off x="5970617" y="277195"/>
            <a:ext cx="48768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tabLst>
                <a:tab pos="339725" algn="l"/>
                <a:tab pos="5746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9725" algn="l"/>
                <a:tab pos="5746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5746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5746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339725" algn="l"/>
                <a:tab pos="574675" algn="l"/>
              </a:tabLs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10000"/>
              </a:spcAft>
              <a:buClrTx/>
              <a:buSzTx/>
              <a:buFont typeface="Arial" panose="020B0604020202020204" pitchFamily="34" charset="0"/>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18)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19)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21)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22)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23)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24)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25)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26)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27)	</a:t>
            </a:r>
          </a:p>
          <a:p>
            <a:pPr marL="0" marR="0" lvl="0" indent="0" algn="l" defTabSz="914400" rtl="0" eaLnBrk="1" fontAlgn="auto" latinLnBrk="0" hangingPunct="1">
              <a:lnSpc>
                <a:spcPct val="100000"/>
              </a:lnSpc>
              <a:spcBef>
                <a:spcPct val="0"/>
              </a:spcBef>
              <a:spcAft>
                <a:spcPct val="10000"/>
              </a:spcAft>
              <a:buClrTx/>
              <a:buSzTx/>
              <a:buFontTx/>
              <a:buNone/>
              <a:tabLst>
                <a:tab pos="339725" algn="l"/>
                <a:tab pos="574675" algn="l"/>
              </a:tabLst>
              <a:defRPr/>
            </a:pPr>
            <a:r>
              <a:rPr kumimoji="0" lang="en-US" alt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28)	</a:t>
            </a:r>
          </a:p>
        </p:txBody>
      </p:sp>
      <p:grpSp>
        <p:nvGrpSpPr>
          <p:cNvPr id="3" name="Group 2">
            <a:extLst>
              <a:ext uri="{FF2B5EF4-FFF2-40B4-BE49-F238E27FC236}">
                <a16:creationId xmlns:a16="http://schemas.microsoft.com/office/drawing/2014/main" id="{042F56F7-E057-A48F-0AB0-A80B98BE3EEB}"/>
              </a:ext>
            </a:extLst>
          </p:cNvPr>
          <p:cNvGrpSpPr/>
          <p:nvPr/>
        </p:nvGrpSpPr>
        <p:grpSpPr>
          <a:xfrm>
            <a:off x="9534605" y="4278311"/>
            <a:ext cx="2537793" cy="2054568"/>
            <a:chOff x="9534605" y="4363652"/>
            <a:chExt cx="2537793" cy="2054568"/>
          </a:xfrm>
        </p:grpSpPr>
        <p:sp>
          <p:nvSpPr>
            <p:cNvPr id="4" name="Rectangle: Rounded Corners 3">
              <a:extLst>
                <a:ext uri="{FF2B5EF4-FFF2-40B4-BE49-F238E27FC236}">
                  <a16:creationId xmlns:a16="http://schemas.microsoft.com/office/drawing/2014/main" id="{EE34CE90-5207-A8DC-85E1-607F9681D81A}"/>
                </a:ext>
              </a:extLst>
            </p:cNvPr>
            <p:cNvSpPr/>
            <p:nvPr/>
          </p:nvSpPr>
          <p:spPr>
            <a:xfrm>
              <a:off x="10127850" y="4548844"/>
              <a:ext cx="1805652" cy="17014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40DD1380-52A9-50B7-6BEA-30797376CF0F}"/>
                </a:ext>
              </a:extLst>
            </p:cNvPr>
            <p:cNvSpPr/>
            <p:nvPr/>
          </p:nvSpPr>
          <p:spPr>
            <a:xfrm>
              <a:off x="9534605" y="4363652"/>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FF0000"/>
                    </a:solidFill>
                    <a:prstDash val="solid"/>
                  </a:ln>
                  <a:solidFill>
                    <a:srgbClr val="FF0000"/>
                  </a:solidFill>
                  <a:effectLst>
                    <a:outerShdw blurRad="12700" dist="38100" dir="2700000" algn="tl" rotWithShape="0">
                      <a:srgbClr val="A02B93">
                        <a:lumMod val="60000"/>
                        <a:lumOff val="40000"/>
                      </a:srgbClr>
                    </a:outerShdw>
                  </a:effectLst>
                  <a:uLnTx/>
                  <a:uFillTx/>
                  <a:latin typeface="Aptos" panose="02110004020202020204"/>
                  <a:ea typeface="+mn-ea"/>
                  <a:cs typeface="+mn-cs"/>
                </a:rPr>
                <a:t>A</a:t>
              </a:r>
            </a:p>
          </p:txBody>
        </p:sp>
        <p:sp>
          <p:nvSpPr>
            <p:cNvPr id="11" name="Rectangle 10">
              <a:extLst>
                <a:ext uri="{FF2B5EF4-FFF2-40B4-BE49-F238E27FC236}">
                  <a16:creationId xmlns:a16="http://schemas.microsoft.com/office/drawing/2014/main" id="{5A61727B-5B38-087D-77D4-F6F652445D8F}"/>
                </a:ext>
              </a:extLst>
            </p:cNvPr>
            <p:cNvSpPr/>
            <p:nvPr/>
          </p:nvSpPr>
          <p:spPr>
            <a:xfrm>
              <a:off x="9691463" y="5094781"/>
              <a:ext cx="212822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w="9525">
                    <a:solidFill>
                      <a:srgbClr val="0000FF"/>
                    </a:solidFill>
                    <a:prstDash val="solid"/>
                  </a:ln>
                  <a:solidFill>
                    <a:srgbClr val="0000FF"/>
                  </a:solidFill>
                  <a:effectLst>
                    <a:outerShdw blurRad="12700" dist="38100" dir="2700000" algn="tl" rotWithShape="0">
                      <a:srgbClr val="A02B93">
                        <a:lumMod val="60000"/>
                        <a:lumOff val="40000"/>
                      </a:srgbClr>
                    </a:outerShdw>
                  </a:effectLst>
                  <a:uLnTx/>
                  <a:uFillTx/>
                  <a:latin typeface="Aptos" panose="02110004020202020204"/>
                  <a:ea typeface="+mn-ea"/>
                  <a:cs typeface="+mn-cs"/>
                </a:rPr>
                <a:t>F</a:t>
              </a:r>
            </a:p>
          </p:txBody>
        </p:sp>
        <p:sp>
          <p:nvSpPr>
            <p:cNvPr id="12" name="TextBox 11">
              <a:extLst>
                <a:ext uri="{FF2B5EF4-FFF2-40B4-BE49-F238E27FC236}">
                  <a16:creationId xmlns:a16="http://schemas.microsoft.com/office/drawing/2014/main" id="{47F94832-FB50-1C5E-6A26-5F8115D5A3D8}"/>
                </a:ext>
              </a:extLst>
            </p:cNvPr>
            <p:cNvSpPr txBox="1"/>
            <p:nvPr/>
          </p:nvSpPr>
          <p:spPr>
            <a:xfrm>
              <a:off x="10833916" y="4965536"/>
              <a:ext cx="11111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CTS</a:t>
              </a:r>
            </a:p>
          </p:txBody>
        </p:sp>
        <p:sp>
          <p:nvSpPr>
            <p:cNvPr id="13" name="TextBox 12">
              <a:extLst>
                <a:ext uri="{FF2B5EF4-FFF2-40B4-BE49-F238E27FC236}">
                  <a16:creationId xmlns:a16="http://schemas.microsoft.com/office/drawing/2014/main" id="{6A3699DE-217C-FCF9-F251-1995B00B833A}"/>
                </a:ext>
              </a:extLst>
            </p:cNvPr>
            <p:cNvSpPr txBox="1"/>
            <p:nvPr/>
          </p:nvSpPr>
          <p:spPr>
            <a:xfrm>
              <a:off x="10662216" y="5696662"/>
              <a:ext cx="1410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rPr>
                <a:t>ACTS</a:t>
              </a:r>
            </a:p>
          </p:txBody>
        </p:sp>
      </p:grpSp>
      <p:sp>
        <p:nvSpPr>
          <p:cNvPr id="6" name="Text Box 10">
            <a:extLst>
              <a:ext uri="{FF2B5EF4-FFF2-40B4-BE49-F238E27FC236}">
                <a16:creationId xmlns:a16="http://schemas.microsoft.com/office/drawing/2014/main" id="{CDC1823E-FFF0-9CF1-F3EE-49B7C73EBBAC}"/>
              </a:ext>
            </a:extLst>
          </p:cNvPr>
          <p:cNvSpPr txBox="1">
            <a:spLocks noChangeArrowheads="1"/>
          </p:cNvSpPr>
          <p:nvPr/>
        </p:nvSpPr>
        <p:spPr bwMode="auto">
          <a:xfrm>
            <a:off x="5625295" y="6341297"/>
            <a:ext cx="63477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Alliteration Memory Statements To Help Recall Chapter Content</a:t>
            </a:r>
          </a:p>
        </p:txBody>
      </p:sp>
      <p:sp>
        <p:nvSpPr>
          <p:cNvPr id="2" name="TextBox 1">
            <a:extLst>
              <a:ext uri="{FF2B5EF4-FFF2-40B4-BE49-F238E27FC236}">
                <a16:creationId xmlns:a16="http://schemas.microsoft.com/office/drawing/2014/main" id="{F4CB4CF9-D9BD-63BB-86B9-0C353CD16B26}"/>
              </a:ext>
            </a:extLst>
          </p:cNvPr>
          <p:cNvSpPr txBox="1"/>
          <p:nvPr/>
        </p:nvSpPr>
        <p:spPr>
          <a:xfrm>
            <a:off x="1206705" y="27231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Ascension &amp; Appointment</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8948EB4-4EEA-35E0-6069-B9B723C21C76}"/>
              </a:ext>
            </a:extLst>
          </p:cNvPr>
          <p:cNvSpPr txBox="1"/>
          <p:nvPr/>
        </p:nvSpPr>
        <p:spPr>
          <a:xfrm>
            <a:off x="1206705" y="684875"/>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Pentecost &amp; Peter’s Preaching</a:t>
            </a:r>
            <a:endParaRPr lang="en-US" dirty="0">
              <a:solidFill>
                <a:schemeClr val="bg1"/>
              </a:solidFill>
            </a:endParaRPr>
          </a:p>
        </p:txBody>
      </p:sp>
      <p:sp>
        <p:nvSpPr>
          <p:cNvPr id="8" name="TextBox 7">
            <a:extLst>
              <a:ext uri="{FF2B5EF4-FFF2-40B4-BE49-F238E27FC236}">
                <a16:creationId xmlns:a16="http://schemas.microsoft.com/office/drawing/2014/main" id="{862201BF-EB3F-49AC-6BAF-63E22D63370E}"/>
              </a:ext>
            </a:extLst>
          </p:cNvPr>
          <p:cNvSpPr txBox="1"/>
          <p:nvPr/>
        </p:nvSpPr>
        <p:spPr>
          <a:xfrm>
            <a:off x="1206705" y="105361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Lame Man &amp; Lesson</a:t>
            </a:r>
            <a:endParaRPr lang="en-US" dirty="0">
              <a:solidFill>
                <a:schemeClr val="bg1"/>
              </a:solidFill>
            </a:endParaRPr>
          </a:p>
        </p:txBody>
      </p:sp>
      <p:sp>
        <p:nvSpPr>
          <p:cNvPr id="9" name="TextBox 8">
            <a:extLst>
              <a:ext uri="{FF2B5EF4-FFF2-40B4-BE49-F238E27FC236}">
                <a16:creationId xmlns:a16="http://schemas.microsoft.com/office/drawing/2014/main" id="{2B41FA86-BE60-4826-EA7C-985B1B8EAC53}"/>
              </a:ext>
            </a:extLst>
          </p:cNvPr>
          <p:cNvSpPr txBox="1"/>
          <p:nvPr/>
        </p:nvSpPr>
        <p:spPr>
          <a:xfrm>
            <a:off x="1206705" y="1460881"/>
            <a:ext cx="4551838"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Restrained, Released, &amp; Request</a:t>
            </a:r>
            <a:endParaRPr lang="en-US" dirty="0">
              <a:solidFill>
                <a:schemeClr val="bg1"/>
              </a:solidFill>
            </a:endParaRPr>
          </a:p>
        </p:txBody>
      </p:sp>
      <p:sp>
        <p:nvSpPr>
          <p:cNvPr id="10" name="TextBox 9">
            <a:extLst>
              <a:ext uri="{FF2B5EF4-FFF2-40B4-BE49-F238E27FC236}">
                <a16:creationId xmlns:a16="http://schemas.microsoft.com/office/drawing/2014/main" id="{D8F56297-4C87-0D24-197A-C45ACED43B0A}"/>
              </a:ext>
            </a:extLst>
          </p:cNvPr>
          <p:cNvSpPr txBox="1"/>
          <p:nvPr/>
        </p:nvSpPr>
        <p:spPr>
          <a:xfrm>
            <a:off x="1206705"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Deception &amp; Detention</a:t>
            </a:r>
            <a:endParaRPr lang="en-US" dirty="0">
              <a:solidFill>
                <a:schemeClr val="bg1"/>
              </a:solidFill>
            </a:endParaRPr>
          </a:p>
        </p:txBody>
      </p:sp>
      <p:sp>
        <p:nvSpPr>
          <p:cNvPr id="14" name="TextBox 13">
            <a:extLst>
              <a:ext uri="{FF2B5EF4-FFF2-40B4-BE49-F238E27FC236}">
                <a16:creationId xmlns:a16="http://schemas.microsoft.com/office/drawing/2014/main" id="{84BFBB17-0404-ECD3-A3B0-33B15A2C9767}"/>
              </a:ext>
            </a:extLst>
          </p:cNvPr>
          <p:cNvSpPr txBox="1"/>
          <p:nvPr/>
        </p:nvSpPr>
        <p:spPr>
          <a:xfrm>
            <a:off x="1206705" y="228599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Seven Selected</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EFC1B43-91C8-519D-4649-C28596FDF49D}"/>
              </a:ext>
            </a:extLst>
          </p:cNvPr>
          <p:cNvSpPr txBox="1"/>
          <p:nvPr/>
        </p:nvSpPr>
        <p:spPr>
          <a:xfrm>
            <a:off x="1206705" y="268606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Stephen Stoned</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A289758-61B3-04B9-55CB-5F28D4BECF40}"/>
              </a:ext>
            </a:extLst>
          </p:cNvPr>
          <p:cNvSpPr txBox="1"/>
          <p:nvPr/>
        </p:nvSpPr>
        <p:spPr>
          <a:xfrm>
            <a:off x="1206705" y="309862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Samaria &amp; Salvation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2099D4EA-8E31-DD90-7C55-F52FC38740C9}"/>
              </a:ext>
            </a:extLst>
          </p:cNvPr>
          <p:cNvSpPr txBox="1"/>
          <p:nvPr/>
        </p:nvSpPr>
        <p:spPr>
          <a:xfrm>
            <a:off x="1206705" y="3485791"/>
            <a:ext cx="4418590"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Saul Saved &amp; Dorcas Delivered</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AB6FCC6-3016-EA87-4F86-91F5B0FA694E}"/>
              </a:ext>
            </a:extLst>
          </p:cNvPr>
          <p:cNvSpPr txBox="1"/>
          <p:nvPr/>
        </p:nvSpPr>
        <p:spPr>
          <a:xfrm>
            <a:off x="1206705" y="3874631"/>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Cornelius Converted</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C29C723-CB48-99BE-C4D4-FE66E6A1B6F2}"/>
              </a:ext>
            </a:extLst>
          </p:cNvPr>
          <p:cNvSpPr txBox="1"/>
          <p:nvPr/>
        </p:nvSpPr>
        <p:spPr>
          <a:xfrm>
            <a:off x="1206705" y="4250889"/>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Report &amp; Relief</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A51F1FB7-98BA-F690-8BDE-D1882D21104D}"/>
              </a:ext>
            </a:extLst>
          </p:cNvPr>
          <p:cNvSpPr txBox="1"/>
          <p:nvPr/>
        </p:nvSpPr>
        <p:spPr>
          <a:xfrm>
            <a:off x="1206705" y="4663446"/>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Persecution, Peter, &amp; Pride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97AA9D36-F815-E815-D211-41DD72ADFD16}"/>
              </a:ext>
            </a:extLst>
          </p:cNvPr>
          <p:cNvSpPr txBox="1"/>
          <p:nvPr/>
        </p:nvSpPr>
        <p:spPr>
          <a:xfrm>
            <a:off x="1206705" y="507577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Antioch to Iconium</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CCEE426-797B-8733-F546-40A2A90F5FEA}"/>
              </a:ext>
            </a:extLst>
          </p:cNvPr>
          <p:cNvSpPr txBox="1"/>
          <p:nvPr/>
        </p:nvSpPr>
        <p:spPr>
          <a:xfrm>
            <a:off x="1206705" y="548833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Iconium to Antioch</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EAF6A6C4-8BA6-D708-0F6D-8DAD4B0F978D}"/>
              </a:ext>
            </a:extLst>
          </p:cNvPr>
          <p:cNvSpPr txBox="1"/>
          <p:nvPr/>
        </p:nvSpPr>
        <p:spPr>
          <a:xfrm>
            <a:off x="1206705" y="5900892"/>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Disagreement &amp; Decision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C4C9E03-5DFC-0CA4-9D84-59F2B2D12489}"/>
              </a:ext>
            </a:extLst>
          </p:cNvPr>
          <p:cNvSpPr txBox="1"/>
          <p:nvPr/>
        </p:nvSpPr>
        <p:spPr>
          <a:xfrm>
            <a:off x="6485737" y="27231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Philippian Prison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FB9F01C-933C-3324-1A14-B92FDD0F2E51}"/>
              </a:ext>
            </a:extLst>
          </p:cNvPr>
          <p:cNvSpPr txBox="1"/>
          <p:nvPr/>
        </p:nvSpPr>
        <p:spPr>
          <a:xfrm>
            <a:off x="6485737" y="684875"/>
            <a:ext cx="4418590"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Addressing Athens</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D82B201-4F07-272D-B032-A8F2A34B7AD2}"/>
              </a:ext>
            </a:extLst>
          </p:cNvPr>
          <p:cNvSpPr txBox="1"/>
          <p:nvPr/>
        </p:nvSpPr>
        <p:spPr>
          <a:xfrm>
            <a:off x="6485737" y="1077264"/>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Achaia, Antioch, &amp; Apollos</a:t>
            </a:r>
            <a:endParaRPr lang="en-US" dirty="0">
              <a:solidFill>
                <a:schemeClr val="bg1"/>
              </a:solidFill>
            </a:endParaRPr>
          </a:p>
        </p:txBody>
      </p:sp>
      <p:sp>
        <p:nvSpPr>
          <p:cNvPr id="27" name="TextBox 26">
            <a:extLst>
              <a:ext uri="{FF2B5EF4-FFF2-40B4-BE49-F238E27FC236}">
                <a16:creationId xmlns:a16="http://schemas.microsoft.com/office/drawing/2014/main" id="{4B666594-E658-EE6F-C396-F69227E285EC}"/>
              </a:ext>
            </a:extLst>
          </p:cNvPr>
          <p:cNvSpPr txBox="1"/>
          <p:nvPr/>
        </p:nvSpPr>
        <p:spPr>
          <a:xfrm>
            <a:off x="6485737" y="1460881"/>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Re-baptism, Repentance, &amp; Riot</a:t>
            </a:r>
            <a:endParaRPr lang="en-US" dirty="0">
              <a:solidFill>
                <a:schemeClr val="bg1"/>
              </a:solidFill>
            </a:endParaRPr>
          </a:p>
        </p:txBody>
      </p:sp>
      <p:sp>
        <p:nvSpPr>
          <p:cNvPr id="28" name="TextBox 27">
            <a:extLst>
              <a:ext uri="{FF2B5EF4-FFF2-40B4-BE49-F238E27FC236}">
                <a16:creationId xmlns:a16="http://schemas.microsoft.com/office/drawing/2014/main" id="{C8AD879B-602A-599D-18CE-D698A7DC0D80}"/>
              </a:ext>
            </a:extLst>
          </p:cNvPr>
          <p:cNvSpPr txBox="1"/>
          <p:nvPr/>
        </p:nvSpPr>
        <p:spPr>
          <a:xfrm>
            <a:off x="6485737" y="1873438"/>
            <a:ext cx="4418590" cy="461665"/>
          </a:xfrm>
          <a:prstGeom prst="rect">
            <a:avLst/>
          </a:prstGeom>
          <a:noFill/>
        </p:spPr>
        <p:txBody>
          <a:bodyPr wrap="square" rtlCol="0">
            <a:spAutoFit/>
          </a:bodyPr>
          <a:lstStyle>
            <a:defPPr>
              <a:defRPr lang="en-US"/>
            </a:defPPr>
            <a:lvl1pPr>
              <a:defRPr sz="2400" b="1">
                <a:latin typeface="Calibri" panose="020F0502020204030204" pitchFamily="34" charset="0"/>
                <a:ea typeface="Calibri" panose="020F0502020204030204" pitchFamily="34" charset="0"/>
                <a:cs typeface="Calibri" panose="020F0502020204030204" pitchFamily="34" charset="0"/>
              </a:defRPr>
            </a:lvl1pPr>
          </a:lstStyle>
          <a:p>
            <a:r>
              <a:rPr lang="en-US" altLang="en-US" dirty="0">
                <a:solidFill>
                  <a:schemeClr val="bg1"/>
                </a:solidFill>
              </a:rPr>
              <a:t>Macedonia &amp; Miletus</a:t>
            </a:r>
            <a:endParaRPr lang="en-US" dirty="0">
              <a:solidFill>
                <a:schemeClr val="bg1"/>
              </a:solidFill>
            </a:endParaRPr>
          </a:p>
        </p:txBody>
      </p:sp>
      <p:sp>
        <p:nvSpPr>
          <p:cNvPr id="29" name="TextBox 28">
            <a:extLst>
              <a:ext uri="{FF2B5EF4-FFF2-40B4-BE49-F238E27FC236}">
                <a16:creationId xmlns:a16="http://schemas.microsoft.com/office/drawing/2014/main" id="{6460BEEC-0AAD-CA22-EAFD-5684F791DC42}"/>
              </a:ext>
            </a:extLst>
          </p:cNvPr>
          <p:cNvSpPr txBox="1"/>
          <p:nvPr/>
        </p:nvSpPr>
        <p:spPr>
          <a:xfrm>
            <a:off x="6485737" y="228599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Jerusalem &amp; Jewish Mob</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AF00D766-A738-731D-E5E0-6BADDBD22530}"/>
              </a:ext>
            </a:extLst>
          </p:cNvPr>
          <p:cNvSpPr txBox="1"/>
          <p:nvPr/>
        </p:nvSpPr>
        <p:spPr>
          <a:xfrm>
            <a:off x="6485737" y="2686068"/>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Review &amp; Rejection</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DC468D8B-CCAF-6B0F-3F86-BD84A96ACBAA}"/>
              </a:ext>
            </a:extLst>
          </p:cNvPr>
          <p:cNvSpPr txBox="1"/>
          <p:nvPr/>
        </p:nvSpPr>
        <p:spPr>
          <a:xfrm>
            <a:off x="6485737" y="3098625"/>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Council &amp; Conspiracy</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7F4CD17-2243-15D8-A6FB-1A967E78C9F6}"/>
              </a:ext>
            </a:extLst>
          </p:cNvPr>
          <p:cNvSpPr txBox="1"/>
          <p:nvPr/>
        </p:nvSpPr>
        <p:spPr>
          <a:xfrm>
            <a:off x="6485737" y="3511182"/>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Caesarean Confinement </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AD8C609-9E3C-D560-C343-C4DC4E75C791}"/>
              </a:ext>
            </a:extLst>
          </p:cNvPr>
          <p:cNvSpPr txBox="1"/>
          <p:nvPr/>
        </p:nvSpPr>
        <p:spPr>
          <a:xfrm>
            <a:off x="6485737" y="3908881"/>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Appeal &amp; Agrippa</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8B110482-3509-170A-965B-880C0641AC76}"/>
              </a:ext>
            </a:extLst>
          </p:cNvPr>
          <p:cNvSpPr txBox="1"/>
          <p:nvPr/>
        </p:nvSpPr>
        <p:spPr>
          <a:xfrm>
            <a:off x="6485737" y="4320163"/>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Review &amp; Ridicule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129610B7-E31C-BA96-6805-7051D4C683C6}"/>
              </a:ext>
            </a:extLst>
          </p:cNvPr>
          <p:cNvSpPr txBox="1"/>
          <p:nvPr/>
        </p:nvSpPr>
        <p:spPr>
          <a:xfrm>
            <a:off x="6485737" y="4718584"/>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Marooned On Malta</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8781DFBC-CD42-C523-8697-7DD502F1611E}"/>
              </a:ext>
            </a:extLst>
          </p:cNvPr>
          <p:cNvSpPr txBox="1"/>
          <p:nvPr/>
        </p:nvSpPr>
        <p:spPr>
          <a:xfrm>
            <a:off x="6485737" y="5118986"/>
            <a:ext cx="4418590" cy="461665"/>
          </a:xfrm>
          <a:prstGeom prst="rect">
            <a:avLst/>
          </a:prstGeom>
          <a:noFill/>
        </p:spPr>
        <p:txBody>
          <a:bodyPr wrap="square" rtlCol="0">
            <a:spAutoFit/>
          </a:bodyPr>
          <a:lstStyle/>
          <a:p>
            <a:r>
              <a:rPr lang="en-US" alt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Rescued To Rome</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left)">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ipe(left)">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left)">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wipe(left)">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left)">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wipe(left)">
                                      <p:cBhvr>
                                        <p:cTn id="127" dur="5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wipe(left)">
                                      <p:cBhvr>
                                        <p:cTn id="132" dur="500"/>
                                        <p:tgtEl>
                                          <p:spTgt spid="3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Effect transition="in" filter="wipe(left)">
                                      <p:cBhvr>
                                        <p:cTn id="137" dur="500"/>
                                        <p:tgtEl>
                                          <p:spTgt spid="35"/>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wipe(left)">
                                      <p:cBhvr>
                                        <p:cTn id="1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C4F19C95-3D40-6B16-B2BA-F63141D1FEC5}"/>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17280134-9EFB-60C5-515C-FBDE10EE3EBC}"/>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dirty="0"/>
          </a:p>
        </p:txBody>
      </p:sp>
      <p:pic>
        <p:nvPicPr>
          <p:cNvPr id="2" name="Picture 1" descr="A close up of an open book&#10;&#10;AI-generated content may be incorrect.">
            <a:extLst>
              <a:ext uri="{FF2B5EF4-FFF2-40B4-BE49-F238E27FC236}">
                <a16:creationId xmlns:a16="http://schemas.microsoft.com/office/drawing/2014/main" id="{D07FE111-85A2-6288-ECE2-B844A7968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D967A5CF-3467-AAC6-4413-AA8422CD198E}"/>
              </a:ext>
            </a:extLst>
          </p:cNvPr>
          <p:cNvSpPr txBox="1"/>
          <p:nvPr/>
        </p:nvSpPr>
        <p:spPr>
          <a:xfrm>
            <a:off x="1088573" y="674916"/>
            <a:ext cx="10700656" cy="4093428"/>
          </a:xfrm>
          <a:prstGeom prst="rect">
            <a:avLst/>
          </a:prstGeom>
          <a:noFill/>
        </p:spPr>
        <p:txBody>
          <a:bodyPr wrap="square" rtlCol="0">
            <a:spAutoFit/>
          </a:bodyPr>
          <a:lstStyle/>
          <a:p>
            <a:r>
              <a:rPr lang="en-US" sz="4400" b="1" dirty="0">
                <a:solidFill>
                  <a:schemeClr val="bg1"/>
                </a:solidFill>
              </a:rPr>
              <a:t>Today’s class:</a:t>
            </a:r>
          </a:p>
          <a:p>
            <a:r>
              <a:rPr lang="en-US" sz="3600" b="1" dirty="0">
                <a:solidFill>
                  <a:schemeClr val="bg1"/>
                </a:solidFill>
              </a:rPr>
              <a:t>Acts 23:11-35</a:t>
            </a:r>
          </a:p>
          <a:p>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Paul’s given confidence by the Lord</a:t>
            </a:r>
          </a:p>
          <a:p>
            <a:pPr marL="571500" indent="-571500">
              <a:buFont typeface="Arial" panose="020B0604020202020204" pitchFamily="34" charset="0"/>
              <a:buChar char="•"/>
            </a:pPr>
            <a:r>
              <a:rPr lang="en-US" sz="3600" dirty="0">
                <a:solidFill>
                  <a:schemeClr val="bg1"/>
                </a:solidFill>
              </a:rPr>
              <a:t>The vow to kill Paul</a:t>
            </a:r>
          </a:p>
          <a:p>
            <a:pPr marL="571500" indent="-571500">
              <a:buFont typeface="Arial" panose="020B0604020202020204" pitchFamily="34" charset="0"/>
              <a:buChar char="•"/>
            </a:pPr>
            <a:r>
              <a:rPr lang="en-US" sz="3600" dirty="0">
                <a:solidFill>
                  <a:schemeClr val="bg1"/>
                </a:solidFill>
              </a:rPr>
              <a:t>Paul’s escape to Caesarea</a:t>
            </a:r>
          </a:p>
          <a:p>
            <a:r>
              <a:rPr lang="en-US" sz="3600" dirty="0">
                <a:solidFill>
                  <a:schemeClr val="bg1"/>
                </a:solidFill>
              </a:rPr>
              <a:t> </a:t>
            </a:r>
          </a:p>
        </p:txBody>
      </p:sp>
    </p:spTree>
    <p:extLst>
      <p:ext uri="{BB962C8B-B14F-4D97-AF65-F5344CB8AC3E}">
        <p14:creationId xmlns:p14="http://schemas.microsoft.com/office/powerpoint/2010/main" val="21908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5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A01F992D-9160-6EE0-81C4-9E2E83B41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993" b="5377"/>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29A99B-A80A-48E7-2921-7B165823CFD0}"/>
              </a:ext>
            </a:extLst>
          </p:cNvPr>
          <p:cNvSpPr/>
          <p:nvPr/>
        </p:nvSpPr>
        <p:spPr>
          <a:xfrm rot="1221271">
            <a:off x="9253473" y="246497"/>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
        <p:nvSpPr>
          <p:cNvPr id="3" name="Oval 2">
            <a:extLst>
              <a:ext uri="{FF2B5EF4-FFF2-40B4-BE49-F238E27FC236}">
                <a16:creationId xmlns:a16="http://schemas.microsoft.com/office/drawing/2014/main" id="{9843C74C-D66D-7809-C6D1-B8737367615A}"/>
              </a:ext>
            </a:extLst>
          </p:cNvPr>
          <p:cNvSpPr/>
          <p:nvPr/>
        </p:nvSpPr>
        <p:spPr>
          <a:xfrm>
            <a:off x="11114003" y="2759996"/>
            <a:ext cx="322118" cy="280555"/>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Oval 3">
            <a:extLst>
              <a:ext uri="{FF2B5EF4-FFF2-40B4-BE49-F238E27FC236}">
                <a16:creationId xmlns:a16="http://schemas.microsoft.com/office/drawing/2014/main" id="{2562CDB1-FDAE-3252-8BD9-48765043E25A}"/>
              </a:ext>
            </a:extLst>
          </p:cNvPr>
          <p:cNvSpPr/>
          <p:nvPr/>
        </p:nvSpPr>
        <p:spPr>
          <a:xfrm>
            <a:off x="8651072" y="1674801"/>
            <a:ext cx="1381990" cy="987136"/>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F7ACD34-11E3-5C76-4911-1B76411FCD8D}"/>
              </a:ext>
            </a:extLst>
          </p:cNvPr>
          <p:cNvSpPr txBox="1"/>
          <p:nvPr/>
        </p:nvSpPr>
        <p:spPr>
          <a:xfrm>
            <a:off x="10022640" y="1475169"/>
            <a:ext cx="17145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Paul visits the churches established on 1</a:t>
            </a:r>
            <a:r>
              <a:rPr kumimoji="0" lang="en-US" sz="1200" b="1" i="0" u="none" strike="noStrike" kern="1200" cap="none" spc="0" normalizeH="0" baseline="30000" noProof="0" dirty="0">
                <a:ln>
                  <a:noFill/>
                </a:ln>
                <a:solidFill>
                  <a:prstClr val="black"/>
                </a:solidFill>
                <a:effectLst/>
                <a:uLnTx/>
                <a:uFillTx/>
                <a:latin typeface="Aptos" panose="02110004020202020204"/>
                <a:ea typeface="+mn-ea"/>
                <a:cs typeface="+mn-cs"/>
              </a:rPr>
              <a:t>st</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 journey</a:t>
            </a:r>
          </a:p>
        </p:txBody>
      </p:sp>
      <p:sp>
        <p:nvSpPr>
          <p:cNvPr id="6" name="Oval 5">
            <a:extLst>
              <a:ext uri="{FF2B5EF4-FFF2-40B4-BE49-F238E27FC236}">
                <a16:creationId xmlns:a16="http://schemas.microsoft.com/office/drawing/2014/main" id="{386D3234-16AE-5E46-E74B-FC1545D533ED}"/>
              </a:ext>
            </a:extLst>
          </p:cNvPr>
          <p:cNvSpPr/>
          <p:nvPr/>
        </p:nvSpPr>
        <p:spPr>
          <a:xfrm>
            <a:off x="6593866" y="1873381"/>
            <a:ext cx="1034484" cy="788556"/>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5C1DC010-B752-1DA7-6DC4-B53E77FD7C26}"/>
              </a:ext>
            </a:extLst>
          </p:cNvPr>
          <p:cNvSpPr txBox="1"/>
          <p:nvPr/>
        </p:nvSpPr>
        <p:spPr>
          <a:xfrm>
            <a:off x="6629778" y="2661937"/>
            <a:ext cx="1714500"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Paul spends 3 years in Ephesus</a:t>
            </a:r>
          </a:p>
        </p:txBody>
      </p:sp>
      <p:sp>
        <p:nvSpPr>
          <p:cNvPr id="8" name="TextBox 7">
            <a:extLst>
              <a:ext uri="{FF2B5EF4-FFF2-40B4-BE49-F238E27FC236}">
                <a16:creationId xmlns:a16="http://schemas.microsoft.com/office/drawing/2014/main" id="{A0AD211F-9E88-4835-2594-97E61B6ED689}"/>
              </a:ext>
            </a:extLst>
          </p:cNvPr>
          <p:cNvSpPr txBox="1"/>
          <p:nvPr/>
        </p:nvSpPr>
        <p:spPr>
          <a:xfrm>
            <a:off x="6718678" y="3198167"/>
            <a:ext cx="1561722" cy="338554"/>
          </a:xfrm>
          <a:prstGeom prst="rect">
            <a:avLst/>
          </a:prstGeom>
          <a:solidFill>
            <a:schemeClr val="accent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Galatians (?)</a:t>
            </a:r>
          </a:p>
        </p:txBody>
      </p:sp>
      <p:sp>
        <p:nvSpPr>
          <p:cNvPr id="9" name="TextBox 8">
            <a:extLst>
              <a:ext uri="{FF2B5EF4-FFF2-40B4-BE49-F238E27FC236}">
                <a16:creationId xmlns:a16="http://schemas.microsoft.com/office/drawing/2014/main" id="{40477C2F-A42C-8B28-83A8-32ACF8B107FA}"/>
              </a:ext>
            </a:extLst>
          </p:cNvPr>
          <p:cNvSpPr txBox="1"/>
          <p:nvPr/>
        </p:nvSpPr>
        <p:spPr>
          <a:xfrm>
            <a:off x="6718678" y="3603304"/>
            <a:ext cx="1561722" cy="338554"/>
          </a:xfrm>
          <a:prstGeom prst="rect">
            <a:avLst/>
          </a:prstGeom>
          <a:solidFill>
            <a:schemeClr val="accent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1 Corinthians</a:t>
            </a:r>
          </a:p>
        </p:txBody>
      </p:sp>
      <p:sp>
        <p:nvSpPr>
          <p:cNvPr id="10" name="Oval 9">
            <a:extLst>
              <a:ext uri="{FF2B5EF4-FFF2-40B4-BE49-F238E27FC236}">
                <a16:creationId xmlns:a16="http://schemas.microsoft.com/office/drawing/2014/main" id="{20AB57A5-FAAF-DF29-1A03-6CDECBA773A9}"/>
              </a:ext>
            </a:extLst>
          </p:cNvPr>
          <p:cNvSpPr/>
          <p:nvPr/>
        </p:nvSpPr>
        <p:spPr>
          <a:xfrm>
            <a:off x="3467100" y="0"/>
            <a:ext cx="2921000" cy="996950"/>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DDD06A79-12D1-37F1-215A-A9FA972E0996}"/>
              </a:ext>
            </a:extLst>
          </p:cNvPr>
          <p:cNvSpPr txBox="1"/>
          <p:nvPr/>
        </p:nvSpPr>
        <p:spPr>
          <a:xfrm>
            <a:off x="2962868" y="431163"/>
            <a:ext cx="1486334" cy="338554"/>
          </a:xfrm>
          <a:prstGeom prst="rect">
            <a:avLst/>
          </a:prstGeom>
          <a:solidFill>
            <a:schemeClr val="accent2">
              <a:lumMod val="75000"/>
            </a:schemeClr>
          </a:solidFill>
        </p:spPr>
        <p:txBody>
          <a:bodyPr wrap="square" rtlCol="0">
            <a:spAutoFit/>
          </a:bodyPr>
          <a:lstStyle>
            <a:defPPr>
              <a:defRPr lang="en-US"/>
            </a:defPPr>
            <a:lvl1pPr>
              <a:defRPr sz="12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2 Corinthians</a:t>
            </a:r>
          </a:p>
        </p:txBody>
      </p:sp>
      <p:sp>
        <p:nvSpPr>
          <p:cNvPr id="12" name="Oval 11">
            <a:extLst>
              <a:ext uri="{FF2B5EF4-FFF2-40B4-BE49-F238E27FC236}">
                <a16:creationId xmlns:a16="http://schemas.microsoft.com/office/drawing/2014/main" id="{29EBA66E-FB4D-E961-6C4C-59DF32AC27BE}"/>
              </a:ext>
            </a:extLst>
          </p:cNvPr>
          <p:cNvSpPr/>
          <p:nvPr/>
        </p:nvSpPr>
        <p:spPr>
          <a:xfrm>
            <a:off x="4253688" y="1454072"/>
            <a:ext cx="1272199" cy="1446201"/>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6EDF9FA3-AEA2-B4BB-B248-88CD4469D39C}"/>
              </a:ext>
            </a:extLst>
          </p:cNvPr>
          <p:cNvSpPr txBox="1"/>
          <p:nvPr/>
        </p:nvSpPr>
        <p:spPr>
          <a:xfrm>
            <a:off x="3287494" y="2129159"/>
            <a:ext cx="1162520" cy="338554"/>
          </a:xfrm>
          <a:prstGeom prst="rect">
            <a:avLst/>
          </a:prstGeom>
          <a:solidFill>
            <a:schemeClr val="accent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Romans</a:t>
            </a:r>
          </a:p>
        </p:txBody>
      </p:sp>
      <p:sp>
        <p:nvSpPr>
          <p:cNvPr id="14" name="TextBox 13">
            <a:extLst>
              <a:ext uri="{FF2B5EF4-FFF2-40B4-BE49-F238E27FC236}">
                <a16:creationId xmlns:a16="http://schemas.microsoft.com/office/drawing/2014/main" id="{E4ACB127-AAE3-1A61-3570-7DC5877C5938}"/>
              </a:ext>
            </a:extLst>
          </p:cNvPr>
          <p:cNvSpPr txBox="1"/>
          <p:nvPr/>
        </p:nvSpPr>
        <p:spPr>
          <a:xfrm>
            <a:off x="6096000" y="8684"/>
            <a:ext cx="2530705"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Paul goes “over that region and encouraged them with many words”</a:t>
            </a:r>
          </a:p>
        </p:txBody>
      </p:sp>
      <p:sp>
        <p:nvSpPr>
          <p:cNvPr id="15" name="TextBox 14">
            <a:extLst>
              <a:ext uri="{FF2B5EF4-FFF2-40B4-BE49-F238E27FC236}">
                <a16:creationId xmlns:a16="http://schemas.microsoft.com/office/drawing/2014/main" id="{1E499C74-78F0-BE3B-B9B4-405427BE6903}"/>
              </a:ext>
            </a:extLst>
          </p:cNvPr>
          <p:cNvSpPr txBox="1"/>
          <p:nvPr/>
        </p:nvSpPr>
        <p:spPr>
          <a:xfrm>
            <a:off x="2747668" y="2652648"/>
            <a:ext cx="2530705"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Paul stays in Greece for 3 moths</a:t>
            </a:r>
          </a:p>
        </p:txBody>
      </p:sp>
      <p:sp>
        <p:nvSpPr>
          <p:cNvPr id="16" name="Rectangle: Rounded Corners 15">
            <a:extLst>
              <a:ext uri="{FF2B5EF4-FFF2-40B4-BE49-F238E27FC236}">
                <a16:creationId xmlns:a16="http://schemas.microsoft.com/office/drawing/2014/main" id="{5CA80469-7AA8-9E43-90B4-CA43C0AEB0A0}"/>
              </a:ext>
            </a:extLst>
          </p:cNvPr>
          <p:cNvSpPr/>
          <p:nvPr/>
        </p:nvSpPr>
        <p:spPr>
          <a:xfrm>
            <a:off x="971550" y="395363"/>
            <a:ext cx="9772649" cy="6067273"/>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accent2">
                    <a:lumMod val="50000"/>
                  </a:schemeClr>
                </a:solidFill>
              </a:rPr>
              <a:t>“Now I beg you, brethren, through the Lord Jesus Christ, and through the love of the Spirit, </a:t>
            </a:r>
            <a:r>
              <a:rPr lang="en-US" sz="3200" b="1" i="1" dirty="0">
                <a:solidFill>
                  <a:schemeClr val="accent2">
                    <a:lumMod val="50000"/>
                  </a:schemeClr>
                </a:solidFill>
              </a:rPr>
              <a:t>that you strive together with me in prayers to God for me, that I may be delivered from those in Judea who do not believe, and that my service for Jerusalem may be acceptable to the saints, that I may come to you with joy by the will of God, and may be refreshed together with you.”</a:t>
            </a:r>
            <a:endParaRPr lang="en-US" sz="2400" b="1" i="1" dirty="0">
              <a:solidFill>
                <a:schemeClr val="accent2">
                  <a:lumMod val="50000"/>
                </a:schemeClr>
              </a:solidFill>
            </a:endParaRPr>
          </a:p>
          <a:p>
            <a:pPr algn="ctr"/>
            <a:endParaRPr lang="en-US" sz="2400" i="1" dirty="0">
              <a:solidFill>
                <a:schemeClr val="accent2">
                  <a:lumMod val="50000"/>
                </a:schemeClr>
              </a:solidFill>
            </a:endParaRPr>
          </a:p>
          <a:p>
            <a:pPr algn="r"/>
            <a:r>
              <a:rPr lang="en-US" sz="2800" dirty="0">
                <a:solidFill>
                  <a:schemeClr val="accent2">
                    <a:lumMod val="50000"/>
                  </a:schemeClr>
                </a:solidFill>
              </a:rPr>
              <a:t>Romans 15:30-32</a:t>
            </a:r>
          </a:p>
        </p:txBody>
      </p:sp>
    </p:spTree>
    <p:extLst>
      <p:ext uri="{BB962C8B-B14F-4D97-AF65-F5344CB8AC3E}">
        <p14:creationId xmlns:p14="http://schemas.microsoft.com/office/powerpoint/2010/main" val="2558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4F37E8-3BC5-CA9B-C6D5-6BB119CDC261}"/>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86651B44-0983-D933-7EF1-564C888D4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43A8D7EF-2DC7-3518-D36B-052F0442C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993" b="5377"/>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E773E07-6297-1B09-C974-253B463954E7}"/>
              </a:ext>
            </a:extLst>
          </p:cNvPr>
          <p:cNvSpPr/>
          <p:nvPr/>
        </p:nvSpPr>
        <p:spPr>
          <a:xfrm rot="1221271">
            <a:off x="9253473" y="246497"/>
            <a:ext cx="2436629" cy="707886"/>
          </a:xfrm>
          <a:prstGeom prst="rect">
            <a:avLst/>
          </a:prstGeom>
          <a:solidFill>
            <a:schemeClr val="accent2">
              <a:lumMod val="20000"/>
              <a:lumOff val="80000"/>
            </a:schemeClr>
          </a:soli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solidFill>
                    <a:srgbClr val="E97132"/>
                  </a:solidFill>
                  <a:prstDash val="solid"/>
                </a:ln>
                <a:solidFill>
                  <a:srgbClr val="E97132">
                    <a:lumMod val="40000"/>
                    <a:lumOff val="60000"/>
                  </a:srgbClr>
                </a:solidFill>
                <a:effectLst/>
                <a:uLnTx/>
                <a:uFillTx/>
                <a:latin typeface="Aptos" panose="02110004020202020204"/>
                <a:ea typeface="+mn-ea"/>
                <a:cs typeface="+mn-cs"/>
              </a:rPr>
              <a:t>Summary</a:t>
            </a:r>
          </a:p>
        </p:txBody>
      </p:sp>
      <p:sp>
        <p:nvSpPr>
          <p:cNvPr id="3" name="Oval 2">
            <a:extLst>
              <a:ext uri="{FF2B5EF4-FFF2-40B4-BE49-F238E27FC236}">
                <a16:creationId xmlns:a16="http://schemas.microsoft.com/office/drawing/2014/main" id="{1C030019-6284-F68D-B793-858C4D4C436A}"/>
              </a:ext>
            </a:extLst>
          </p:cNvPr>
          <p:cNvSpPr/>
          <p:nvPr/>
        </p:nvSpPr>
        <p:spPr>
          <a:xfrm>
            <a:off x="11114003" y="2759996"/>
            <a:ext cx="322118" cy="280555"/>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Oval 3">
            <a:extLst>
              <a:ext uri="{FF2B5EF4-FFF2-40B4-BE49-F238E27FC236}">
                <a16:creationId xmlns:a16="http://schemas.microsoft.com/office/drawing/2014/main" id="{750704C4-91AE-62DB-E435-16300F1C051D}"/>
              </a:ext>
            </a:extLst>
          </p:cNvPr>
          <p:cNvSpPr/>
          <p:nvPr/>
        </p:nvSpPr>
        <p:spPr>
          <a:xfrm>
            <a:off x="8651072" y="1674801"/>
            <a:ext cx="1381990" cy="987136"/>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5119EDCA-E232-E52C-F56B-579C801917E4}"/>
              </a:ext>
            </a:extLst>
          </p:cNvPr>
          <p:cNvSpPr txBox="1"/>
          <p:nvPr/>
        </p:nvSpPr>
        <p:spPr>
          <a:xfrm>
            <a:off x="10022640" y="1475169"/>
            <a:ext cx="17145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Paul visits the churches established on 1</a:t>
            </a:r>
            <a:r>
              <a:rPr kumimoji="0" lang="en-US" sz="1200" b="1" i="0" u="none" strike="noStrike" kern="1200" cap="none" spc="0" normalizeH="0" baseline="30000" noProof="0" dirty="0">
                <a:ln>
                  <a:noFill/>
                </a:ln>
                <a:solidFill>
                  <a:prstClr val="black"/>
                </a:solidFill>
                <a:effectLst/>
                <a:uLnTx/>
                <a:uFillTx/>
                <a:latin typeface="Aptos" panose="02110004020202020204"/>
                <a:ea typeface="+mn-ea"/>
                <a:cs typeface="+mn-cs"/>
              </a:rPr>
              <a:t>st</a:t>
            </a: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 journey</a:t>
            </a:r>
          </a:p>
        </p:txBody>
      </p:sp>
      <p:sp>
        <p:nvSpPr>
          <p:cNvPr id="6" name="Oval 5">
            <a:extLst>
              <a:ext uri="{FF2B5EF4-FFF2-40B4-BE49-F238E27FC236}">
                <a16:creationId xmlns:a16="http://schemas.microsoft.com/office/drawing/2014/main" id="{C7334A06-F3C6-FAEE-0085-19607B4DF13D}"/>
              </a:ext>
            </a:extLst>
          </p:cNvPr>
          <p:cNvSpPr/>
          <p:nvPr/>
        </p:nvSpPr>
        <p:spPr>
          <a:xfrm>
            <a:off x="6593866" y="1873381"/>
            <a:ext cx="1034484" cy="788556"/>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ECB2FEB9-CF03-4C22-FCEF-3BE134CFF579}"/>
              </a:ext>
            </a:extLst>
          </p:cNvPr>
          <p:cNvSpPr txBox="1"/>
          <p:nvPr/>
        </p:nvSpPr>
        <p:spPr>
          <a:xfrm>
            <a:off x="6629778" y="2661937"/>
            <a:ext cx="1714500"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Paul spends 3 years in Ephesus</a:t>
            </a:r>
          </a:p>
        </p:txBody>
      </p:sp>
      <p:sp>
        <p:nvSpPr>
          <p:cNvPr id="10" name="Oval 9">
            <a:extLst>
              <a:ext uri="{FF2B5EF4-FFF2-40B4-BE49-F238E27FC236}">
                <a16:creationId xmlns:a16="http://schemas.microsoft.com/office/drawing/2014/main" id="{838F47DF-1BF2-B9AC-E2B7-04A7C7684AA8}"/>
              </a:ext>
            </a:extLst>
          </p:cNvPr>
          <p:cNvSpPr/>
          <p:nvPr/>
        </p:nvSpPr>
        <p:spPr>
          <a:xfrm>
            <a:off x="3467100" y="0"/>
            <a:ext cx="2921000" cy="996950"/>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85034553-D33E-2F79-47BB-8D6D4E6F3D17}"/>
              </a:ext>
            </a:extLst>
          </p:cNvPr>
          <p:cNvSpPr/>
          <p:nvPr/>
        </p:nvSpPr>
        <p:spPr>
          <a:xfrm>
            <a:off x="4253688" y="1454072"/>
            <a:ext cx="1272199" cy="1446201"/>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16329100-038E-6B40-F13D-64A833C17D3D}"/>
              </a:ext>
            </a:extLst>
          </p:cNvPr>
          <p:cNvSpPr txBox="1"/>
          <p:nvPr/>
        </p:nvSpPr>
        <p:spPr>
          <a:xfrm>
            <a:off x="6096000" y="8684"/>
            <a:ext cx="2530705"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Paul goes “over that region and encouraged them with many words”</a:t>
            </a:r>
          </a:p>
        </p:txBody>
      </p:sp>
      <p:sp>
        <p:nvSpPr>
          <p:cNvPr id="15" name="TextBox 14">
            <a:extLst>
              <a:ext uri="{FF2B5EF4-FFF2-40B4-BE49-F238E27FC236}">
                <a16:creationId xmlns:a16="http://schemas.microsoft.com/office/drawing/2014/main" id="{1C063800-CC7E-78B2-E7D9-57AB3E22D9A0}"/>
              </a:ext>
            </a:extLst>
          </p:cNvPr>
          <p:cNvSpPr txBox="1"/>
          <p:nvPr/>
        </p:nvSpPr>
        <p:spPr>
          <a:xfrm>
            <a:off x="2747668" y="2652648"/>
            <a:ext cx="2530705"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Paul stays in Greece for 3 moths</a:t>
            </a:r>
          </a:p>
        </p:txBody>
      </p:sp>
      <p:sp>
        <p:nvSpPr>
          <p:cNvPr id="16" name="Oval 15">
            <a:extLst>
              <a:ext uri="{FF2B5EF4-FFF2-40B4-BE49-F238E27FC236}">
                <a16:creationId xmlns:a16="http://schemas.microsoft.com/office/drawing/2014/main" id="{AEC8D8AC-F84D-9F7C-8B19-C573D9363F88}"/>
              </a:ext>
            </a:extLst>
          </p:cNvPr>
          <p:cNvSpPr/>
          <p:nvPr/>
        </p:nvSpPr>
        <p:spPr>
          <a:xfrm>
            <a:off x="10918879" y="4988553"/>
            <a:ext cx="1034484" cy="788556"/>
          </a:xfrm>
          <a:prstGeom prst="ellipse">
            <a:avLst/>
          </a:prstGeom>
          <a:no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039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906848D6-21D0-BE3D-8102-82D03E9FBB7B}"/>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1F337011-B794-612C-890B-E26F74661F91}"/>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BD186ABB-54D3-1618-85FF-1E3C2812B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sp>
        <p:nvSpPr>
          <p:cNvPr id="4" name="TextBox 3">
            <a:extLst>
              <a:ext uri="{FF2B5EF4-FFF2-40B4-BE49-F238E27FC236}">
                <a16:creationId xmlns:a16="http://schemas.microsoft.com/office/drawing/2014/main" id="{EA271105-4DAD-996E-4379-EEF26B770EED}"/>
              </a:ext>
            </a:extLst>
          </p:cNvPr>
          <p:cNvSpPr txBox="1"/>
          <p:nvPr/>
        </p:nvSpPr>
        <p:spPr>
          <a:xfrm>
            <a:off x="576944" y="206830"/>
            <a:ext cx="8763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rPr>
              <a:t>Paul in Jerusalem</a:t>
            </a:r>
            <a:endParaRPr kumimoji="0" lang="en-US" sz="3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F9FAE613-0B75-BB7E-4AB7-E572547E7F06}"/>
              </a:ext>
            </a:extLst>
          </p:cNvPr>
          <p:cNvSpPr txBox="1"/>
          <p:nvPr/>
        </p:nvSpPr>
        <p:spPr>
          <a:xfrm>
            <a:off x="576944" y="1450038"/>
            <a:ext cx="11260829" cy="3046988"/>
          </a:xfrm>
          <a:prstGeom prst="rect">
            <a:avLst/>
          </a:prstGeom>
          <a:noFill/>
        </p:spPr>
        <p:txBody>
          <a:bodyPr wrap="square" rtlCol="0">
            <a:spAutoFit/>
          </a:bodyPr>
          <a:lstStyle>
            <a:defPPr>
              <a:defRPr lang="en-US"/>
            </a:defPPr>
            <a:lvl1pPr marL="571500" marR="0" lvl="0" indent="-571500" fontAlgn="auto">
              <a:lnSpc>
                <a:spcPct val="100000"/>
              </a:lnSpc>
              <a:spcBef>
                <a:spcPts val="0"/>
              </a:spcBef>
              <a:spcAft>
                <a:spcPts val="0"/>
              </a:spcAft>
              <a:buClrTx/>
              <a:buSzTx/>
              <a:buFont typeface="Arial" panose="020B0604020202020204" pitchFamily="34" charset="0"/>
              <a:buChar char="•"/>
              <a:tabLst/>
              <a:defRPr kumimoji="0" sz="3200" b="0" i="0" u="none" strike="noStrike" cap="none" spc="0" normalizeH="0" baseline="0">
                <a:ln>
                  <a:noFill/>
                </a:ln>
                <a:solidFill>
                  <a:srgbClr val="FF0000"/>
                </a:solidFill>
                <a:effectLst/>
                <a:uLnTx/>
                <a:uFillTx/>
                <a:latin typeface="Aptos" panose="02110004020202020204"/>
              </a:defRPr>
            </a:lvl1pPr>
          </a:lstStyle>
          <a:p>
            <a:pPr marL="914400" lvl="1" indent="-457200">
              <a:buFont typeface="Arial" panose="020B0604020202020204" pitchFamily="34" charset="0"/>
              <a:buChar char="•"/>
            </a:pPr>
            <a:r>
              <a:rPr lang="en-US" sz="3200" dirty="0">
                <a:solidFill>
                  <a:prstClr val="white"/>
                </a:solidFill>
                <a:latin typeface="Aptos" panose="02110004020202020204"/>
              </a:rPr>
              <a:t>Falsely accused of desecrating the temple by allowing a Greek inside</a:t>
            </a:r>
          </a:p>
          <a:p>
            <a:pPr marL="914400" lvl="1" indent="-457200">
              <a:buFont typeface="Arial" panose="020B0604020202020204" pitchFamily="34" charset="0"/>
              <a:buChar char="•"/>
            </a:pPr>
            <a:r>
              <a:rPr lang="en-US" sz="3200" dirty="0">
                <a:solidFill>
                  <a:prstClr val="white"/>
                </a:solidFill>
                <a:latin typeface="Aptos" panose="02110004020202020204"/>
              </a:rPr>
              <a:t>Saved by Roman guard in court of Gentiles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C1C7239F-35EC-1DBC-28AD-8BAEB871DC5B}"/>
              </a:ext>
            </a:extLst>
          </p:cNvPr>
          <p:cNvSpPr/>
          <p:nvPr/>
        </p:nvSpPr>
        <p:spPr>
          <a:xfrm rot="1221271">
            <a:off x="9531220" y="542530"/>
            <a:ext cx="2436629" cy="707886"/>
          </a:xfrm>
          <a:prstGeom prst="rect">
            <a:avLst/>
          </a:prstGeom>
          <a:solidFill>
            <a:schemeClr val="accent2">
              <a:lumMod val="20000"/>
              <a:lumOff val="80000"/>
            </a:schemeClr>
          </a:solid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Summary</a:t>
            </a:r>
          </a:p>
        </p:txBody>
      </p:sp>
    </p:spTree>
    <p:extLst>
      <p:ext uri="{BB962C8B-B14F-4D97-AF65-F5344CB8AC3E}">
        <p14:creationId xmlns:p14="http://schemas.microsoft.com/office/powerpoint/2010/main" val="16006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08FA334E-4A54-F121-B470-645CA1C811BA}"/>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AD1C02F8-F0F5-D6FD-806A-7BD0C07BE566}"/>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Picture 1" descr="A close up of an open book&#10;&#10;AI-generated content may be incorrect.">
            <a:extLst>
              <a:ext uri="{FF2B5EF4-FFF2-40B4-BE49-F238E27FC236}">
                <a16:creationId xmlns:a16="http://schemas.microsoft.com/office/drawing/2014/main" id="{3BF7F175-799B-CC4F-F704-D63F96B5C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2" y="5459426"/>
            <a:ext cx="1889394" cy="1200939"/>
          </a:xfrm>
          <a:prstGeom prst="rect">
            <a:avLst/>
          </a:prstGeom>
          <a:effectLst>
            <a:softEdge rad="330200"/>
          </a:effectLst>
        </p:spPr>
      </p:pic>
      <p:pic>
        <p:nvPicPr>
          <p:cNvPr id="5" name="Picture 4">
            <a:extLst>
              <a:ext uri="{FF2B5EF4-FFF2-40B4-BE49-F238E27FC236}">
                <a16:creationId xmlns:a16="http://schemas.microsoft.com/office/drawing/2014/main" id="{F94214D0-A6D2-6028-8792-5C8359AD9D4F}"/>
              </a:ext>
            </a:extLst>
          </p:cNvPr>
          <p:cNvPicPr>
            <a:picLocks noChangeAspect="1"/>
          </p:cNvPicPr>
          <p:nvPr/>
        </p:nvPicPr>
        <p:blipFill>
          <a:blip r:embed="rId4"/>
          <a:stretch>
            <a:fillRect/>
          </a:stretch>
        </p:blipFill>
        <p:spPr>
          <a:xfrm>
            <a:off x="9806" y="0"/>
            <a:ext cx="12172388" cy="6858000"/>
          </a:xfrm>
          <a:prstGeom prst="rect">
            <a:avLst/>
          </a:prstGeom>
        </p:spPr>
      </p:pic>
    </p:spTree>
    <p:extLst>
      <p:ext uri="{BB962C8B-B14F-4D97-AF65-F5344CB8AC3E}">
        <p14:creationId xmlns:p14="http://schemas.microsoft.com/office/powerpoint/2010/main" val="66433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a:extLst>
            <a:ext uri="{FF2B5EF4-FFF2-40B4-BE49-F238E27FC236}">
              <a16:creationId xmlns:a16="http://schemas.microsoft.com/office/drawing/2014/main" id="{DF8CDDBB-DBFD-2F04-577F-5F48ABF2A8C7}"/>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D67C6CE7-F279-CCCB-BEFD-B7A6D7D7D62F}"/>
              </a:ext>
            </a:extLst>
          </p:cNvPr>
          <p:cNvSpPr>
            <a:spLocks noChangeArrowheads="1"/>
          </p:cNvSpPr>
          <p:nvPr/>
        </p:nvSpPr>
        <p:spPr bwMode="auto">
          <a:xfrm>
            <a:off x="0" y="0"/>
            <a:ext cx="12192000" cy="6858000"/>
          </a:xfrm>
          <a:prstGeom prst="rect">
            <a:avLst/>
          </a:prstGeom>
          <a:noFill/>
          <a:ln>
            <a:noFill/>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8991BD30-67B5-3D6D-1E08-32A010651A7B}"/>
              </a:ext>
            </a:extLst>
          </p:cNvPr>
          <p:cNvPicPr>
            <a:picLocks noChangeAspect="1"/>
          </p:cNvPicPr>
          <p:nvPr/>
        </p:nvPicPr>
        <p:blipFill>
          <a:blip r:embed="rId3"/>
          <a:stretch>
            <a:fillRect/>
          </a:stretch>
        </p:blipFill>
        <p:spPr>
          <a:xfrm>
            <a:off x="1163781" y="0"/>
            <a:ext cx="9601200" cy="6871681"/>
          </a:xfrm>
          <a:prstGeom prst="rect">
            <a:avLst/>
          </a:prstGeom>
        </p:spPr>
      </p:pic>
      <p:sp>
        <p:nvSpPr>
          <p:cNvPr id="2" name="Oval 1">
            <a:extLst>
              <a:ext uri="{FF2B5EF4-FFF2-40B4-BE49-F238E27FC236}">
                <a16:creationId xmlns:a16="http://schemas.microsoft.com/office/drawing/2014/main" id="{C0C9CD4B-9ADB-4A14-CD6C-E9C343A2FF1C}"/>
              </a:ext>
            </a:extLst>
          </p:cNvPr>
          <p:cNvSpPr/>
          <p:nvPr/>
        </p:nvSpPr>
        <p:spPr>
          <a:xfrm>
            <a:off x="6255327" y="509154"/>
            <a:ext cx="1974273" cy="97674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3252BE0-A9DD-4BA2-C126-E1B19FD9DBA7}"/>
              </a:ext>
            </a:extLst>
          </p:cNvPr>
          <p:cNvSpPr txBox="1"/>
          <p:nvPr/>
        </p:nvSpPr>
        <p:spPr>
          <a:xfrm>
            <a:off x="8143008" y="997527"/>
            <a:ext cx="22236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ptos" panose="02110004020202020204"/>
                <a:ea typeface="+mn-ea"/>
                <a:cs typeface="+mn-cs"/>
              </a:rPr>
              <a:t>Fortress of Antonia</a:t>
            </a:r>
          </a:p>
        </p:txBody>
      </p:sp>
    </p:spTree>
    <p:extLst>
      <p:ext uri="{BB962C8B-B14F-4D97-AF65-F5344CB8AC3E}">
        <p14:creationId xmlns:p14="http://schemas.microsoft.com/office/powerpoint/2010/main" val="220248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dfd1e5e-bb06-40df-8eeb-2a295fe4dda5}" enabled="0" method="" siteId="{9dfd1e5e-bb06-40df-8eeb-2a295fe4dda5}" removed="1"/>
</clbl:labelList>
</file>

<file path=docProps/app.xml><?xml version="1.0" encoding="utf-8"?>
<Properties xmlns="http://schemas.openxmlformats.org/officeDocument/2006/extended-properties" xmlns:vt="http://schemas.openxmlformats.org/officeDocument/2006/docPropsVTypes">
  <TotalTime>7059</TotalTime>
  <Words>1462</Words>
  <Application>Microsoft Office PowerPoint</Application>
  <PresentationFormat>Widescreen</PresentationFormat>
  <Paragraphs>240</Paragraphs>
  <Slides>25</Slides>
  <Notes>24</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Aptos</vt:lpstr>
      <vt:lpstr>Aptos Display</vt:lpstr>
      <vt:lpstr>Arial</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Smith</dc:creator>
  <cp:lastModifiedBy>Boyd, Gary</cp:lastModifiedBy>
  <cp:revision>19</cp:revision>
  <dcterms:created xsi:type="dcterms:W3CDTF">2025-08-02T17:13:33Z</dcterms:created>
  <dcterms:modified xsi:type="dcterms:W3CDTF">2025-12-24T23:46:31Z</dcterms:modified>
</cp:coreProperties>
</file>